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2" r:id="rId9"/>
    <p:sldId id="336" r:id="rId10"/>
    <p:sldId id="337" r:id="rId11"/>
    <p:sldId id="265" r:id="rId12"/>
    <p:sldId id="339" r:id="rId13"/>
    <p:sldId id="338" r:id="rId14"/>
    <p:sldId id="341" r:id="rId15"/>
    <p:sldId id="340" r:id="rId16"/>
    <p:sldId id="263" r:id="rId17"/>
    <p:sldId id="342" r:id="rId18"/>
    <p:sldId id="343" r:id="rId19"/>
    <p:sldId id="344" r:id="rId20"/>
    <p:sldId id="345" r:id="rId21"/>
    <p:sldId id="346" r:id="rId22"/>
    <p:sldId id="347" r:id="rId23"/>
    <p:sldId id="266" r:id="rId24"/>
    <p:sldId id="349" r:id="rId25"/>
    <p:sldId id="348" r:id="rId26"/>
    <p:sldId id="267" r:id="rId27"/>
    <p:sldId id="268" r:id="rId28"/>
    <p:sldId id="269" r:id="rId29"/>
    <p:sldId id="270" r:id="rId30"/>
    <p:sldId id="350" r:id="rId31"/>
    <p:sldId id="271" r:id="rId32"/>
    <p:sldId id="272" r:id="rId33"/>
    <p:sldId id="273" r:id="rId34"/>
    <p:sldId id="274" r:id="rId35"/>
    <p:sldId id="275" r:id="rId36"/>
    <p:sldId id="351" r:id="rId37"/>
    <p:sldId id="276" r:id="rId38"/>
    <p:sldId id="277" r:id="rId39"/>
    <p:sldId id="352" r:id="rId40"/>
    <p:sldId id="279" r:id="rId41"/>
    <p:sldId id="280" r:id="rId42"/>
    <p:sldId id="281" r:id="rId43"/>
    <p:sldId id="283" r:id="rId44"/>
    <p:sldId id="284" r:id="rId45"/>
    <p:sldId id="285" r:id="rId46"/>
    <p:sldId id="287" r:id="rId47"/>
    <p:sldId id="286" r:id="rId48"/>
    <p:sldId id="289" r:id="rId49"/>
    <p:sldId id="353" r:id="rId50"/>
    <p:sldId id="288" r:id="rId51"/>
    <p:sldId id="290" r:id="rId52"/>
    <p:sldId id="291" r:id="rId53"/>
    <p:sldId id="292" r:id="rId54"/>
    <p:sldId id="293" r:id="rId55"/>
    <p:sldId id="354" r:id="rId56"/>
    <p:sldId id="294" r:id="rId57"/>
    <p:sldId id="355" r:id="rId58"/>
    <p:sldId id="295" r:id="rId59"/>
    <p:sldId id="296" r:id="rId60"/>
    <p:sldId id="356" r:id="rId61"/>
    <p:sldId id="297" r:id="rId62"/>
    <p:sldId id="298" r:id="rId63"/>
    <p:sldId id="299" r:id="rId64"/>
    <p:sldId id="358" r:id="rId65"/>
    <p:sldId id="300" r:id="rId66"/>
    <p:sldId id="301" r:id="rId67"/>
    <p:sldId id="359" r:id="rId68"/>
    <p:sldId id="302" r:id="rId69"/>
    <p:sldId id="303" r:id="rId70"/>
    <p:sldId id="304" r:id="rId71"/>
    <p:sldId id="360" r:id="rId72"/>
    <p:sldId id="305" r:id="rId73"/>
    <p:sldId id="361" r:id="rId74"/>
    <p:sldId id="362" r:id="rId75"/>
    <p:sldId id="363" r:id="rId76"/>
    <p:sldId id="307" r:id="rId77"/>
    <p:sldId id="308" r:id="rId78"/>
    <p:sldId id="309" r:id="rId79"/>
    <p:sldId id="310" r:id="rId80"/>
    <p:sldId id="311" r:id="rId81"/>
    <p:sldId id="312" r:id="rId82"/>
    <p:sldId id="364" r:id="rId83"/>
    <p:sldId id="313" r:id="rId84"/>
    <p:sldId id="365" r:id="rId85"/>
    <p:sldId id="314" r:id="rId86"/>
    <p:sldId id="366" r:id="rId87"/>
    <p:sldId id="315" r:id="rId88"/>
    <p:sldId id="367" r:id="rId89"/>
    <p:sldId id="316" r:id="rId90"/>
    <p:sldId id="317" r:id="rId91"/>
    <p:sldId id="368" r:id="rId92"/>
    <p:sldId id="318" r:id="rId93"/>
    <p:sldId id="369" r:id="rId94"/>
    <p:sldId id="370" r:id="rId95"/>
    <p:sldId id="371" r:id="rId96"/>
    <p:sldId id="372" r:id="rId97"/>
    <p:sldId id="373" r:id="rId98"/>
    <p:sldId id="374" r:id="rId99"/>
    <p:sldId id="322" r:id="rId100"/>
    <p:sldId id="323" r:id="rId101"/>
    <p:sldId id="324" r:id="rId102"/>
    <p:sldId id="325" r:id="rId103"/>
    <p:sldId id="326" r:id="rId104"/>
    <p:sldId id="375" r:id="rId105"/>
    <p:sldId id="328" r:id="rId106"/>
    <p:sldId id="329" r:id="rId107"/>
    <p:sldId id="376" r:id="rId108"/>
    <p:sldId id="377" r:id="rId109"/>
    <p:sldId id="332" r:id="rId110"/>
    <p:sldId id="378" r:id="rId111"/>
    <p:sldId id="333" r:id="rId112"/>
    <p:sldId id="334" r:id="rId113"/>
    <p:sldId id="335" r:id="rId1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4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38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7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146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6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15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03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0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0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1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1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5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0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4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45F8DF-8FA9-45BC-AC0C-DEE2097D36C0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08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3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7470-D4E5-EF9D-D7C7-9B26AA5DC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1FE95-1B81-DAAC-3998-C9B4CC2817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14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B9D792-C932-704A-E020-200D28497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152" y="819178"/>
            <a:ext cx="8600145" cy="56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8341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A6DFB2-D445-88AA-3D31-17CCB98691FD}"/>
              </a:ext>
            </a:extLst>
          </p:cNvPr>
          <p:cNvSpPr txBox="1"/>
          <p:nvPr/>
        </p:nvSpPr>
        <p:spPr>
          <a:xfrm>
            <a:off x="8604985" y="1713297"/>
            <a:ext cx="3261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the feature branch from the local repo and remote tracking branches.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9A104-A557-1B61-ED00-88A4566E2AA5}"/>
              </a:ext>
            </a:extLst>
          </p:cNvPr>
          <p:cNvSpPr txBox="1"/>
          <p:nvPr/>
        </p:nvSpPr>
        <p:spPr>
          <a:xfrm>
            <a:off x="658075" y="43547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487F12-1C39-70FD-96BF-3E088AA60982}"/>
              </a:ext>
            </a:extLst>
          </p:cNvPr>
          <p:cNvGrpSpPr/>
          <p:nvPr/>
        </p:nvGrpSpPr>
        <p:grpSpPr>
          <a:xfrm>
            <a:off x="473139" y="1713297"/>
            <a:ext cx="7392432" cy="2632462"/>
            <a:chOff x="555333" y="2432951"/>
            <a:chExt cx="7392432" cy="26324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A8BEDCC-5767-68FF-9BE8-9366ED85B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842"/>
            <a:stretch/>
          </p:blipFill>
          <p:spPr>
            <a:xfrm>
              <a:off x="555333" y="2432951"/>
              <a:ext cx="7392432" cy="4806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A3A84A-2A12-7824-08E2-FC97FCFA6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8496" b="44666"/>
            <a:stretch/>
          </p:blipFill>
          <p:spPr>
            <a:xfrm>
              <a:off x="555333" y="3656680"/>
              <a:ext cx="7392432" cy="14087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95A594-CFAA-C0AA-8A5E-D9EC2C82D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939"/>
            <a:stretch/>
          </p:blipFill>
          <p:spPr>
            <a:xfrm>
              <a:off x="555333" y="2913626"/>
              <a:ext cx="7392432" cy="743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17624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657D-C0D0-921F-B30F-CE4546E5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FFFF00"/>
                </a:solidFill>
              </a:rPr>
              <a:t>AMY</a:t>
            </a:r>
            <a:r>
              <a:rPr lang="en-US" sz="4400" b="1" dirty="0"/>
              <a:t>: </a:t>
            </a:r>
            <a:r>
              <a:rPr lang="en-US" dirty="0"/>
              <a:t>Resolving Conflicts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07B53-9FA8-B82B-B76B-4EF8F6B87963}"/>
              </a:ext>
            </a:extLst>
          </p:cNvPr>
          <p:cNvSpPr txBox="1"/>
          <p:nvPr/>
        </p:nvSpPr>
        <p:spPr>
          <a:xfrm>
            <a:off x="646111" y="1309036"/>
            <a:ext cx="8268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FF00"/>
                </a:solidFill>
              </a:rPr>
              <a:t>AMY</a:t>
            </a:r>
            <a:r>
              <a:rPr lang="en-US" sz="2000" dirty="0"/>
              <a:t> started a new branch to work on some other features.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FCC3F-9C49-909A-4A68-FFD814F9ECAD}"/>
              </a:ext>
            </a:extLst>
          </p:cNvPr>
          <p:cNvSpPr txBox="1"/>
          <p:nvPr/>
        </p:nvSpPr>
        <p:spPr>
          <a:xfrm>
            <a:off x="8145554" y="1853248"/>
            <a:ext cx="38686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she created a new branch named ‘feature/logout’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a new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a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Pushed to 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F42084-7D70-E51B-1DBB-07EADC65F79C}"/>
              </a:ext>
            </a:extLst>
          </p:cNvPr>
          <p:cNvGrpSpPr/>
          <p:nvPr/>
        </p:nvGrpSpPr>
        <p:grpSpPr>
          <a:xfrm>
            <a:off x="419586" y="1853248"/>
            <a:ext cx="7592485" cy="4801270"/>
            <a:chOff x="378489" y="1967016"/>
            <a:chExt cx="7592485" cy="480127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567FAC-FFDA-AE77-0479-F59A593D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253" y="1967016"/>
              <a:ext cx="7582958" cy="21243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E7812B-1DA9-42B5-336F-3C61EABAC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8489" y="4091387"/>
              <a:ext cx="7592485" cy="2676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81212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E486DC-3792-FB4D-579C-519B801F4BCA}"/>
              </a:ext>
            </a:extLst>
          </p:cNvPr>
          <p:cNvSpPr txBox="1"/>
          <p:nvPr/>
        </p:nvSpPr>
        <p:spPr>
          <a:xfrm>
            <a:off x="9484995" y="1835937"/>
            <a:ext cx="2320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Therefore, new branch is created in the remote repo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970F42-27C1-3427-77EE-E93154867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59" y="1093863"/>
            <a:ext cx="9028831" cy="5125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E6EBA4-A5AA-B715-A6CE-88A7B0C02EF2}"/>
              </a:ext>
            </a:extLst>
          </p:cNvPr>
          <p:cNvSpPr txBox="1"/>
          <p:nvPr/>
        </p:nvSpPr>
        <p:spPr>
          <a:xfrm>
            <a:off x="658075" y="43547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721883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C07B81-7226-0C55-DE5F-6FE4470BE626}"/>
              </a:ext>
            </a:extLst>
          </p:cNvPr>
          <p:cNvSpPr txBox="1"/>
          <p:nvPr/>
        </p:nvSpPr>
        <p:spPr>
          <a:xfrm>
            <a:off x="8334376" y="1694046"/>
            <a:ext cx="36516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switched to main and modify the same, file1.txt, made a commit and pushed the changes, which will create a conflict.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because the master and the new feature branches have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wants to move forward and starts pull request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92090-A6BF-464A-F600-9AC0AEB3D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5" y="1444912"/>
            <a:ext cx="7763958" cy="41915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79386F-99F5-7597-6E1D-6EC2B516A554}"/>
              </a:ext>
            </a:extLst>
          </p:cNvPr>
          <p:cNvSpPr txBox="1"/>
          <p:nvPr/>
        </p:nvSpPr>
        <p:spPr>
          <a:xfrm>
            <a:off x="658075" y="43547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145278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751EB-4F88-18DA-3B01-F9DC46F9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76" y="1179370"/>
            <a:ext cx="5588505" cy="3351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B6310-5BBE-61B8-34C5-C3069D656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30" y="2975154"/>
            <a:ext cx="7219894" cy="3351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86E694-D260-0ADF-4F93-78812737CAFC}"/>
              </a:ext>
            </a:extLst>
          </p:cNvPr>
          <p:cNvSpPr txBox="1"/>
          <p:nvPr/>
        </p:nvSpPr>
        <p:spPr>
          <a:xfrm>
            <a:off x="658075" y="43547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FA95B-8472-D973-7E81-763A4BD70CAE}"/>
              </a:ext>
            </a:extLst>
          </p:cNvPr>
          <p:cNvSpPr txBox="1"/>
          <p:nvPr/>
        </p:nvSpPr>
        <p:spPr>
          <a:xfrm>
            <a:off x="6654409" y="1651832"/>
            <a:ext cx="4100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makes a pull request, she will get a conflict error. </a:t>
            </a:r>
          </a:p>
        </p:txBody>
      </p:sp>
    </p:spTree>
    <p:extLst>
      <p:ext uri="{BB962C8B-B14F-4D97-AF65-F5344CB8AC3E}">
        <p14:creationId xmlns:p14="http://schemas.microsoft.com/office/powerpoint/2010/main" val="3771305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FF5DB-917D-9243-D6E5-94EAA87F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1" y="1284335"/>
            <a:ext cx="7768423" cy="4510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2426D-BCEA-F23C-6BCB-ABF8E4C3283E}"/>
              </a:ext>
            </a:extLst>
          </p:cNvPr>
          <p:cNvSpPr txBox="1"/>
          <p:nvPr/>
        </p:nvSpPr>
        <p:spPr>
          <a:xfrm>
            <a:off x="8662737" y="1809549"/>
            <a:ext cx="26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continues to make a pull request.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D8A8C5-F605-CDD0-850A-296DCA2FB789}"/>
              </a:ext>
            </a:extLst>
          </p:cNvPr>
          <p:cNvSpPr txBox="1"/>
          <p:nvPr/>
        </p:nvSpPr>
        <p:spPr>
          <a:xfrm>
            <a:off x="658075" y="43547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948948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15935-F929-F1ED-B372-6763654923E6}"/>
              </a:ext>
            </a:extLst>
          </p:cNvPr>
          <p:cNvSpPr txBox="1"/>
          <p:nvPr/>
        </p:nvSpPr>
        <p:spPr>
          <a:xfrm>
            <a:off x="8820150" y="1953929"/>
            <a:ext cx="3057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she gets this.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ACB25-3452-5A19-049A-B35216306144}"/>
              </a:ext>
            </a:extLst>
          </p:cNvPr>
          <p:cNvSpPr txBox="1"/>
          <p:nvPr/>
        </p:nvSpPr>
        <p:spPr>
          <a:xfrm>
            <a:off x="8820150" y="3598363"/>
            <a:ext cx="3057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someone needs to resolve these conflicts and merge them manually.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E96651-84F7-0232-2833-76FD0570D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04" y="1243281"/>
            <a:ext cx="8265612" cy="517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02A639-68F3-540E-51ED-CB5EF711023D}"/>
              </a:ext>
            </a:extLst>
          </p:cNvPr>
          <p:cNvSpPr txBox="1"/>
          <p:nvPr/>
        </p:nvSpPr>
        <p:spPr>
          <a:xfrm>
            <a:off x="658075" y="43547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007268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7A8691-731B-96FC-4C30-BE20FCAF228F}"/>
              </a:ext>
            </a:extLst>
          </p:cNvPr>
          <p:cNvSpPr txBox="1"/>
          <p:nvPr/>
        </p:nvSpPr>
        <p:spPr>
          <a:xfrm>
            <a:off x="658075" y="43547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FC340E-D941-C638-3BBC-F125D78CC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9"/>
          <a:stretch/>
        </p:blipFill>
        <p:spPr>
          <a:xfrm>
            <a:off x="250875" y="1020253"/>
            <a:ext cx="3797143" cy="2952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6CB8D-E150-DF9A-A1AC-04DE64A72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002" y="1386868"/>
            <a:ext cx="6181492" cy="3078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81D149-3837-19CF-5B33-ECB769A6E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252" y="4251992"/>
            <a:ext cx="6754695" cy="2438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702F3-667D-4654-FC0D-79288E5C95EF}"/>
              </a:ext>
            </a:extLst>
          </p:cNvPr>
          <p:cNvSpPr txBox="1"/>
          <p:nvPr/>
        </p:nvSpPr>
        <p:spPr>
          <a:xfrm>
            <a:off x="384794" y="5013031"/>
            <a:ext cx="443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needs to resolve the conflicts and mark as resolved. </a:t>
            </a:r>
          </a:p>
        </p:txBody>
      </p:sp>
    </p:spTree>
    <p:extLst>
      <p:ext uri="{BB962C8B-B14F-4D97-AF65-F5344CB8AC3E}">
        <p14:creationId xmlns:p14="http://schemas.microsoft.com/office/powerpoint/2010/main" val="34436069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7A8691-731B-96FC-4C30-BE20FCAF228F}"/>
              </a:ext>
            </a:extLst>
          </p:cNvPr>
          <p:cNvSpPr txBox="1"/>
          <p:nvPr/>
        </p:nvSpPr>
        <p:spPr>
          <a:xfrm>
            <a:off x="658075" y="43547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F6C55-66E7-D8DD-8CC5-3633C43C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75" y="1020253"/>
            <a:ext cx="5890705" cy="2531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2FEB91-CECE-8AA3-47B7-1C3CACABA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706" y="2592058"/>
            <a:ext cx="3707787" cy="3245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F77EC1-206A-C221-DF38-0A051EF1C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772" y="4864236"/>
            <a:ext cx="4955154" cy="17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170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CBBD8C-5946-0D09-7F50-89C53A2DA80A}"/>
              </a:ext>
            </a:extLst>
          </p:cNvPr>
          <p:cNvSpPr txBox="1"/>
          <p:nvPr/>
        </p:nvSpPr>
        <p:spPr>
          <a:xfrm>
            <a:off x="6599435" y="2998157"/>
            <a:ext cx="4716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deletes the branch after confirming merge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803C9C-D50E-0FC8-90DE-CF68BDA6C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186" y="1218098"/>
            <a:ext cx="5555440" cy="5175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A28A30-AE80-20CA-A7E0-C8DBCBDA7A8D}"/>
              </a:ext>
            </a:extLst>
          </p:cNvPr>
          <p:cNvSpPr txBox="1"/>
          <p:nvPr/>
        </p:nvSpPr>
        <p:spPr>
          <a:xfrm>
            <a:off x="658075" y="43547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0401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A62B-B8A6-9712-834F-5868A638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: Adding Collaborators (</a:t>
            </a:r>
            <a:r>
              <a:rPr lang="en-US" b="1" dirty="0">
                <a:solidFill>
                  <a:srgbClr val="FFFF00"/>
                </a:solidFill>
              </a:rPr>
              <a:t>AMY</a:t>
            </a:r>
            <a:r>
              <a:rPr lang="en-US" dirty="0"/>
              <a:t>, </a:t>
            </a:r>
            <a:r>
              <a:rPr lang="en-US" i="1" dirty="0"/>
              <a:t>mkwak718</a:t>
            </a:r>
            <a:r>
              <a:rPr lang="en-US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180E7D-2409-8353-9D01-2D18D5EC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740" y="2081493"/>
            <a:ext cx="6954094" cy="43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52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CBBD8C-5946-0D09-7F50-89C53A2DA80A}"/>
              </a:ext>
            </a:extLst>
          </p:cNvPr>
          <p:cNvSpPr txBox="1"/>
          <p:nvPr/>
        </p:nvSpPr>
        <p:spPr>
          <a:xfrm>
            <a:off x="7089385" y="2618503"/>
            <a:ext cx="4716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needs to pull again and removes the feature branch from local and remote tracking branches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5B0645-930D-CF1F-2B94-108B889BA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97" y="1103127"/>
            <a:ext cx="6271418" cy="53289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24D10A-E2B5-7FC5-50FE-695D98B3E790}"/>
              </a:ext>
            </a:extLst>
          </p:cNvPr>
          <p:cNvSpPr txBox="1"/>
          <p:nvPr/>
        </p:nvSpPr>
        <p:spPr>
          <a:xfrm>
            <a:off x="658075" y="435478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1573698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92B9-E876-59B9-77E5-2927ABC0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753510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5215-A722-1708-7222-D51A2C63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03A2C-1551-835B-A61C-F9D9E79C9BC3}"/>
              </a:ext>
            </a:extLst>
          </p:cNvPr>
          <p:cNvSpPr txBox="1"/>
          <p:nvPr/>
        </p:nvSpPr>
        <p:spPr>
          <a:xfrm>
            <a:off x="1909482" y="2136685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app.py</a:t>
            </a:r>
          </a:p>
          <a:p>
            <a:r>
              <a:rPr lang="en-US" dirty="0"/>
              <a:t>from flask import Flask</a:t>
            </a:r>
          </a:p>
          <a:p>
            <a:endParaRPr lang="en-US" dirty="0"/>
          </a:p>
          <a:p>
            <a:r>
              <a:rPr lang="en-US" dirty="0"/>
              <a:t>app = Flask(__name__)</a:t>
            </a:r>
          </a:p>
          <a:p>
            <a:endParaRPr lang="en-US" dirty="0"/>
          </a:p>
          <a:p>
            <a:r>
              <a:rPr lang="en-US" dirty="0"/>
              <a:t>@app.route("/")</a:t>
            </a:r>
          </a:p>
          <a:p>
            <a:r>
              <a:rPr lang="en-US" dirty="0"/>
              <a:t>def </a:t>
            </a:r>
            <a:r>
              <a:rPr lang="en-US" dirty="0" err="1"/>
              <a:t>hello_world</a:t>
            </a:r>
            <a:r>
              <a:rPr lang="en-US" dirty="0"/>
              <a:t>():</a:t>
            </a:r>
          </a:p>
          <a:p>
            <a:r>
              <a:rPr lang="en-US" dirty="0"/>
              <a:t>    return "&lt;h1&gt;Starter Flask App&lt;/h1&gt;"</a:t>
            </a:r>
          </a:p>
          <a:p>
            <a:endParaRPr lang="en-US" dirty="0"/>
          </a:p>
          <a:p>
            <a:r>
              <a:rPr lang="en-US" dirty="0"/>
              <a:t>if __name__ == '__main__':</a:t>
            </a:r>
          </a:p>
          <a:p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(debug=True,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45483694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5215-A722-1708-7222-D51A2C63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03A2C-1551-835B-A61C-F9D9E79C9BC3}"/>
              </a:ext>
            </a:extLst>
          </p:cNvPr>
          <p:cNvSpPr txBox="1"/>
          <p:nvPr/>
        </p:nvSpPr>
        <p:spPr>
          <a:xfrm>
            <a:off x="2747682" y="1469935"/>
            <a:ext cx="6096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# app.py</a:t>
            </a:r>
          </a:p>
          <a:p>
            <a:r>
              <a:rPr lang="en-US" dirty="0"/>
              <a:t>from flask import Flask</a:t>
            </a:r>
          </a:p>
          <a:p>
            <a:r>
              <a:rPr lang="en-US" dirty="0"/>
              <a:t>from </a:t>
            </a:r>
            <a:r>
              <a:rPr lang="en-US" dirty="0" err="1"/>
              <a:t>markupsafe</a:t>
            </a:r>
            <a:r>
              <a:rPr lang="en-US" dirty="0"/>
              <a:t> import escape</a:t>
            </a:r>
          </a:p>
          <a:p>
            <a:endParaRPr lang="en-US" dirty="0"/>
          </a:p>
          <a:p>
            <a:r>
              <a:rPr lang="en-US" dirty="0"/>
              <a:t>app = Flask(__name__)</a:t>
            </a:r>
          </a:p>
          <a:p>
            <a:endParaRPr lang="en-US" dirty="0"/>
          </a:p>
          <a:p>
            <a:r>
              <a:rPr lang="en-US" dirty="0"/>
              <a:t>@app.route("/")</a:t>
            </a:r>
          </a:p>
          <a:p>
            <a:r>
              <a:rPr lang="en-US" dirty="0"/>
              <a:t>def </a:t>
            </a:r>
            <a:r>
              <a:rPr lang="en-US" dirty="0" err="1"/>
              <a:t>hello_world</a:t>
            </a:r>
            <a:r>
              <a:rPr lang="en-US" dirty="0"/>
              <a:t>():</a:t>
            </a:r>
          </a:p>
          <a:p>
            <a:r>
              <a:rPr lang="en-US" dirty="0"/>
              <a:t>    return "&lt;h1&gt;Starter Flask App&lt;/h1&gt;“</a:t>
            </a:r>
          </a:p>
          <a:p>
            <a:endParaRPr lang="en-US" dirty="0"/>
          </a:p>
          <a:p>
            <a:r>
              <a:rPr lang="en-US" dirty="0"/>
              <a:t>@app.route("/&lt;name&gt;")</a:t>
            </a:r>
          </a:p>
          <a:p>
            <a:r>
              <a:rPr lang="en-US" dirty="0"/>
              <a:t>def hello(name):</a:t>
            </a:r>
          </a:p>
          <a:p>
            <a:r>
              <a:rPr lang="en-US" dirty="0"/>
              <a:t>    return </a:t>
            </a:r>
            <a:r>
              <a:rPr lang="en-US" dirty="0" err="1"/>
              <a:t>f"Hello</a:t>
            </a:r>
            <a:r>
              <a:rPr lang="en-US" dirty="0"/>
              <a:t>, {escape(name)}!"</a:t>
            </a:r>
          </a:p>
          <a:p>
            <a:endParaRPr lang="en-US" dirty="0"/>
          </a:p>
          <a:p>
            <a:r>
              <a:rPr lang="en-US" dirty="0"/>
              <a:t>if __name__ == '__main__':</a:t>
            </a:r>
          </a:p>
          <a:p>
            <a:r>
              <a:rPr lang="en-US" dirty="0"/>
              <a:t>    </a:t>
            </a:r>
            <a:r>
              <a:rPr lang="en-US" dirty="0" err="1"/>
              <a:t>app.run</a:t>
            </a:r>
            <a:r>
              <a:rPr lang="en-US" dirty="0"/>
              <a:t>(debug=True, host='0.0.0.0', port=8080)</a:t>
            </a:r>
          </a:p>
        </p:txBody>
      </p:sp>
    </p:spTree>
    <p:extLst>
      <p:ext uri="{BB962C8B-B14F-4D97-AF65-F5344CB8AC3E}">
        <p14:creationId xmlns:p14="http://schemas.microsoft.com/office/powerpoint/2010/main" val="1695417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A56361-3BD0-D544-19B7-88EA6C051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726" y="745703"/>
            <a:ext cx="9035593" cy="53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0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A62B-B8A6-9712-834F-5868A638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AMY</a:t>
            </a:r>
            <a:r>
              <a:rPr lang="en-US" dirty="0"/>
              <a:t>: Accept the invitation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1B842C-03A6-5268-CA1E-9DB40EF4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382" y="1489827"/>
            <a:ext cx="4540541" cy="48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14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A62B-B8A6-9712-834F-5868A638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highlight>
                  <a:srgbClr val="FFFF00"/>
                </a:highlight>
              </a:rPr>
              <a:t>AMY</a:t>
            </a:r>
            <a:r>
              <a:rPr lang="en-US" dirty="0"/>
              <a:t>: Accept the invitation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FD4080-18FD-60E1-CAA0-699D1621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7" y="1651332"/>
            <a:ext cx="9972573" cy="47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07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84067B-AC36-CE54-4FB4-8D1F7EB48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57" y="1126573"/>
            <a:ext cx="8715257" cy="504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68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C938D8-8150-5FDF-48EF-87FDEC65C5FB}"/>
              </a:ext>
            </a:extLst>
          </p:cNvPr>
          <p:cNvSpPr txBox="1"/>
          <p:nvPr/>
        </p:nvSpPr>
        <p:spPr>
          <a:xfrm>
            <a:off x="1162049" y="832473"/>
            <a:ext cx="10499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AMY</a:t>
            </a:r>
            <a:r>
              <a:rPr lang="en-US" sz="2400" dirty="0"/>
              <a:t>: Collaborators (i.e., mkwak718) can see the same repository.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32E58-AEB4-64CE-BF85-AAFE32D36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6" y="1581724"/>
            <a:ext cx="7160107" cy="48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57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160D-2D4F-5831-3D45-2C867E05D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&amp; </a:t>
            </a:r>
            <a:r>
              <a:rPr lang="en-US" b="1" dirty="0">
                <a:solidFill>
                  <a:srgbClr val="FFFF00"/>
                </a:solidFill>
              </a:rPr>
              <a:t>AMY</a:t>
            </a:r>
            <a:r>
              <a:rPr lang="en-US" dirty="0"/>
              <a:t>: Creating a SSH Key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9AC6F-ABA6-E063-254B-0E299F6AE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14" y="1613471"/>
            <a:ext cx="7420607" cy="47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13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129F1-1C82-1499-1BF6-1E48958685E1}"/>
              </a:ext>
            </a:extLst>
          </p:cNvPr>
          <p:cNvSpPr txBox="1"/>
          <p:nvPr/>
        </p:nvSpPr>
        <p:spPr>
          <a:xfrm>
            <a:off x="965771" y="801384"/>
            <a:ext cx="857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Settings -&gt; SSH and GPG keys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A5100-D0EA-906B-7D41-5C7D0435C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593" y="1669803"/>
            <a:ext cx="8066099" cy="459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37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F49E2F-C685-ED1F-6F1A-7C42F8E35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94" y="636966"/>
            <a:ext cx="9338599" cy="558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2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0461-5535-3651-6255-B33B0018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285F-3CC7-52B7-6053-D21C4E9FD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 workflows</a:t>
            </a:r>
          </a:p>
          <a:p>
            <a:r>
              <a:rPr lang="en-US" dirty="0"/>
              <a:t>Pushing, fetching, and pulling</a:t>
            </a:r>
          </a:p>
          <a:p>
            <a:r>
              <a:rPr lang="en-US" dirty="0"/>
              <a:t>Pull requests, issues, and milestones</a:t>
            </a:r>
          </a:p>
        </p:txBody>
      </p:sp>
    </p:spTree>
    <p:extLst>
      <p:ext uri="{BB962C8B-B14F-4D97-AF65-F5344CB8AC3E}">
        <p14:creationId xmlns:p14="http://schemas.microsoft.com/office/powerpoint/2010/main" val="2588428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0DBEBC-6FEB-9D99-32C5-76E7F2927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93" y="295714"/>
            <a:ext cx="5487778" cy="3392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D27789-F215-935C-B354-56C9D9CF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83" y="1757522"/>
            <a:ext cx="7097115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98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FE53FB-B8FE-0D03-89C1-E206F4DF1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81" y="877845"/>
            <a:ext cx="10398091" cy="570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62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353B43-5628-35B0-9B3C-419095A49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247" y="680378"/>
            <a:ext cx="9125475" cy="568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14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A923-9334-F8DC-85DC-7995E5CC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: Cloning a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CFF42-1863-9055-0A9F-93C3D90B8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394" y="1425602"/>
            <a:ext cx="8810797" cy="497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46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E03EBF-2E51-B6DD-E22B-1E8860E35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61" y="1225634"/>
            <a:ext cx="8173591" cy="2105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7919B8-0FA1-954E-FCB4-F55640ACE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63" y="3600036"/>
            <a:ext cx="3791479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50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A923-9334-F8DC-85DC-7995E5CC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: Cloning a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FDCF3-896F-AB01-F3EB-87A6DD51E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5" y="1929449"/>
            <a:ext cx="6785810" cy="3513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42D66-8877-0CE0-5EDF-9C684B47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27" y="1577024"/>
            <a:ext cx="5332858" cy="3075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2077FF-52B6-855B-986F-9A3E82B2B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6" y="3686344"/>
            <a:ext cx="5300013" cy="27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9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5E1AB3-C612-F756-30F5-70A6D4749A9C}"/>
              </a:ext>
            </a:extLst>
          </p:cNvPr>
          <p:cNvSpPr txBox="1"/>
          <p:nvPr/>
        </p:nvSpPr>
        <p:spPr>
          <a:xfrm>
            <a:off x="7654247" y="1772465"/>
            <a:ext cx="406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there is a single commit.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7AD00-8BCD-74B6-7719-7DDC5F74383B}"/>
              </a:ext>
            </a:extLst>
          </p:cNvPr>
          <p:cNvSpPr txBox="1"/>
          <p:nvPr/>
        </p:nvSpPr>
        <p:spPr>
          <a:xfrm>
            <a:off x="7654247" y="2496918"/>
            <a:ext cx="43282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‘HEAD -&gt; main’: in the local (cloned) branch, HEAD is pointing to the main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‘origin’ means remote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‘origin/main’ means the local repository is referring to the main branch of remote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‘origin/HEAD’ means the HEAD pointer of the origin (remote) repository is pointing to the current commit/snapshot.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78BD1F-847C-95D8-2545-B70F68FD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" y="2627488"/>
            <a:ext cx="7306695" cy="18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80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4933F5-E0C7-FDE4-E030-484C1ACF7711}"/>
              </a:ext>
            </a:extLst>
          </p:cNvPr>
          <p:cNvSpPr txBox="1"/>
          <p:nvPr/>
        </p:nvSpPr>
        <p:spPr>
          <a:xfrm>
            <a:off x="7292051" y="2916018"/>
            <a:ext cx="44756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remote’ shows remote repositories.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single branch in local repository.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540F9-4EAC-981C-C282-36B56D4DB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608" y="2635633"/>
            <a:ext cx="5658640" cy="21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2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C6EA-B683-A2FD-F97E-31BE6FAB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Fetching (as </a:t>
            </a:r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343F7-A5CE-23E5-FBCF-63E52E9A0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52837"/>
            <a:ext cx="4431148" cy="1799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D5BEA-541B-7217-4403-7A3332B7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383" y="1552836"/>
            <a:ext cx="4466121" cy="1799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8EC89-F888-6682-4870-C6E8A8629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165" y="3898496"/>
            <a:ext cx="4466121" cy="17771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240548C-B512-DCC2-F1A9-9445E9F51D21}"/>
              </a:ext>
            </a:extLst>
          </p:cNvPr>
          <p:cNvSpPr/>
          <p:nvPr/>
        </p:nvSpPr>
        <p:spPr>
          <a:xfrm>
            <a:off x="5495925" y="2181225"/>
            <a:ext cx="323850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6E0DD1D-6135-3505-7566-786882179F17}"/>
              </a:ext>
            </a:extLst>
          </p:cNvPr>
          <p:cNvSpPr/>
          <p:nvPr/>
        </p:nvSpPr>
        <p:spPr>
          <a:xfrm>
            <a:off x="8058150" y="3514725"/>
            <a:ext cx="428625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8972A-27E8-2E41-B786-9675E7D1A8BA}"/>
              </a:ext>
            </a:extLst>
          </p:cNvPr>
          <p:cNvSpPr txBox="1"/>
          <p:nvPr/>
        </p:nvSpPr>
        <p:spPr>
          <a:xfrm>
            <a:off x="6356582" y="5770768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directory is not updated at this point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5139E7-119B-945E-7476-6700CF5FC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3905251"/>
            <a:ext cx="4502819" cy="177042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EF8B7BC-ECBD-3EDF-C0BD-C545AA50E1AE}"/>
              </a:ext>
            </a:extLst>
          </p:cNvPr>
          <p:cNvSpPr/>
          <p:nvPr/>
        </p:nvSpPr>
        <p:spPr>
          <a:xfrm rot="10800000">
            <a:off x="5415597" y="4591820"/>
            <a:ext cx="323850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4426B4-B356-66F0-841F-F00DECFEA3DF}"/>
              </a:ext>
            </a:extLst>
          </p:cNvPr>
          <p:cNvSpPr txBox="1"/>
          <p:nvPr/>
        </p:nvSpPr>
        <p:spPr>
          <a:xfrm>
            <a:off x="646111" y="5770768"/>
            <a:ext cx="450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fast-forward merging. If there is a conflict, need to resolve it. </a:t>
            </a:r>
          </a:p>
        </p:txBody>
      </p:sp>
    </p:spTree>
    <p:extLst>
      <p:ext uri="{BB962C8B-B14F-4D97-AF65-F5344CB8AC3E}">
        <p14:creationId xmlns:p14="http://schemas.microsoft.com/office/powerpoint/2010/main" val="3089074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A87EE4-78D1-513D-CA1F-EB0E39C60722}"/>
              </a:ext>
            </a:extLst>
          </p:cNvPr>
          <p:cNvSpPr txBox="1"/>
          <p:nvPr/>
        </p:nvSpPr>
        <p:spPr>
          <a:xfrm>
            <a:off x="1171575" y="483312"/>
            <a:ext cx="3171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web editor, modify ‘README.md’ file and commit changes.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A91ED-FE17-DA66-1B58-C6846FDD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1447523"/>
            <a:ext cx="11107700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30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6BB9-9309-E092-C856-27ADF43E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7C973-773D-2E3B-5BE4-CD9ABC1A957B}"/>
              </a:ext>
            </a:extLst>
          </p:cNvPr>
          <p:cNvSpPr txBox="1"/>
          <p:nvPr/>
        </p:nvSpPr>
        <p:spPr>
          <a:xfrm>
            <a:off x="1371600" y="2072500"/>
            <a:ext cx="375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types of VCS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3131C-87EA-28F5-8FAC-5743C4CB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68" y="2820352"/>
            <a:ext cx="5576157" cy="2504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FEC07D-0EA2-5BFD-C592-AAB0EE6F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25" y="2863589"/>
            <a:ext cx="2944052" cy="250404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120D614-F653-C4EB-6B11-3A6AA8AACC02}"/>
              </a:ext>
            </a:extLst>
          </p:cNvPr>
          <p:cNvSpPr/>
          <p:nvPr/>
        </p:nvSpPr>
        <p:spPr>
          <a:xfrm>
            <a:off x="6896100" y="3901300"/>
            <a:ext cx="7429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E4CDA1D-7657-1A5B-3E29-4AA58AA6DF8E}"/>
              </a:ext>
            </a:extLst>
          </p:cNvPr>
          <p:cNvSpPr/>
          <p:nvPr/>
        </p:nvSpPr>
        <p:spPr>
          <a:xfrm rot="5400000">
            <a:off x="7005637" y="4576564"/>
            <a:ext cx="428625" cy="2247900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CFC9F-1D33-980D-B28B-FDE920312FEA}"/>
              </a:ext>
            </a:extLst>
          </p:cNvPr>
          <p:cNvSpPr txBox="1"/>
          <p:nvPr/>
        </p:nvSpPr>
        <p:spPr>
          <a:xfrm>
            <a:off x="5486400" y="6033394"/>
            <a:ext cx="498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and no single of point of failure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5A6D3-A9EB-C1C8-D7CF-B6C24146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1126771"/>
            <a:ext cx="3099656" cy="1324100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DBBC9C7-92DE-E30D-5BA3-E64194942C55}"/>
              </a:ext>
            </a:extLst>
          </p:cNvPr>
          <p:cNvSpPr/>
          <p:nvPr/>
        </p:nvSpPr>
        <p:spPr>
          <a:xfrm>
            <a:off x="9125363" y="2510154"/>
            <a:ext cx="333375" cy="1042352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AC9F2-207F-EE8A-CAF9-B128B4998BD7}"/>
              </a:ext>
            </a:extLst>
          </p:cNvPr>
          <p:cNvSpPr txBox="1"/>
          <p:nvPr/>
        </p:nvSpPr>
        <p:spPr>
          <a:xfrm>
            <a:off x="11026885" y="1535193"/>
            <a:ext cx="1199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GitHub, GitLab, etc.</a:t>
            </a:r>
          </a:p>
        </p:txBody>
      </p:sp>
    </p:spTree>
    <p:extLst>
      <p:ext uri="{BB962C8B-B14F-4D97-AF65-F5344CB8AC3E}">
        <p14:creationId xmlns:p14="http://schemas.microsoft.com/office/powerpoint/2010/main" val="93214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D3E0A-19DE-2DDA-7E5B-1421C8A61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02" y="318732"/>
            <a:ext cx="8306388" cy="3193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5D16F8-A0C6-1A71-5BF6-DDB8417C6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399" y="2782087"/>
            <a:ext cx="7487123" cy="34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94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7FCEEB-6D94-7A9C-E497-5591D65C7809}"/>
              </a:ext>
            </a:extLst>
          </p:cNvPr>
          <p:cNvSpPr txBox="1"/>
          <p:nvPr/>
        </p:nvSpPr>
        <p:spPr>
          <a:xfrm>
            <a:off x="7511970" y="2683314"/>
            <a:ext cx="4427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fetch’ will execute ‘git fetch origin’ by default. You may specify a particular branch too.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F0060-1D2F-4885-57BB-42A92A6BC523}"/>
              </a:ext>
            </a:extLst>
          </p:cNvPr>
          <p:cNvSpPr txBox="1"/>
          <p:nvPr/>
        </p:nvSpPr>
        <p:spPr>
          <a:xfrm>
            <a:off x="7604567" y="4103776"/>
            <a:ext cx="4334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see that local repository’s HEAD pointer was not updated.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46068F-FA86-11C2-0A48-28541552F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25" y="2683314"/>
            <a:ext cx="6611273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6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8547F0-E580-CE80-2DE7-7B8C7209D526}"/>
              </a:ext>
            </a:extLst>
          </p:cNvPr>
          <p:cNvSpPr txBox="1"/>
          <p:nvPr/>
        </p:nvSpPr>
        <p:spPr>
          <a:xfrm>
            <a:off x="7814803" y="2505670"/>
            <a:ext cx="413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you can see that local repository’s HEAD pointer was updated.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E15329-ED32-926D-3E74-CEB8047B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56" y="1408699"/>
            <a:ext cx="7325747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05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A25A-D694-84DB-B38F-70E56F67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= Fetch + Merge (as </a:t>
            </a:r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D8CB-28E6-520C-ECE1-31FF7D5D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13" y="1367884"/>
            <a:ext cx="4815261" cy="195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C25F2-DA95-4289-CAD4-74AD674B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26" y="1385685"/>
            <a:ext cx="4313235" cy="1938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CD0EA-D16B-0C28-BA91-9C591FB51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37" y="3775336"/>
            <a:ext cx="4360639" cy="193839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59B4F7C-50E5-06D2-99B9-FB9BFAA18F2C}"/>
              </a:ext>
            </a:extLst>
          </p:cNvPr>
          <p:cNvSpPr/>
          <p:nvPr/>
        </p:nvSpPr>
        <p:spPr>
          <a:xfrm>
            <a:off x="5732651" y="2153061"/>
            <a:ext cx="21907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9CCD591-6E47-EAB8-F405-FC0E886C63C5}"/>
              </a:ext>
            </a:extLst>
          </p:cNvPr>
          <p:cNvSpPr/>
          <p:nvPr/>
        </p:nvSpPr>
        <p:spPr>
          <a:xfrm>
            <a:off x="8028176" y="3422358"/>
            <a:ext cx="447675" cy="266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5D3F7-1A68-1319-1CE4-4F4B2D128E4D}"/>
              </a:ext>
            </a:extLst>
          </p:cNvPr>
          <p:cNvSpPr txBox="1"/>
          <p:nvPr/>
        </p:nvSpPr>
        <p:spPr>
          <a:xfrm>
            <a:off x="6143131" y="5863083"/>
            <a:ext cx="436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you will need to do 3-way merge.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52BE9-A5D6-1845-81B4-8E7F97D00459}"/>
              </a:ext>
            </a:extLst>
          </p:cNvPr>
          <p:cNvSpPr txBox="1"/>
          <p:nvPr/>
        </p:nvSpPr>
        <p:spPr>
          <a:xfrm>
            <a:off x="842481" y="3606229"/>
            <a:ext cx="473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both remote and local repositories have a commit. </a:t>
            </a:r>
          </a:p>
        </p:txBody>
      </p:sp>
    </p:spTree>
    <p:extLst>
      <p:ext uri="{BB962C8B-B14F-4D97-AF65-F5344CB8AC3E}">
        <p14:creationId xmlns:p14="http://schemas.microsoft.com/office/powerpoint/2010/main" val="832304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1F405-16B3-7F35-D1CF-DDD24544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63" y="1599924"/>
            <a:ext cx="4658573" cy="2069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7E54E-46E9-F81D-A8FD-B0B8664C858E}"/>
              </a:ext>
            </a:extLst>
          </p:cNvPr>
          <p:cNvSpPr txBox="1"/>
          <p:nvPr/>
        </p:nvSpPr>
        <p:spPr>
          <a:xfrm>
            <a:off x="6096000" y="1599924"/>
            <a:ext cx="5192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Alternatively, you can use ‘--rebase’ option. It will replace local commit on top of changes made by others and make the history linear.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A7189E-9EC6-2BE8-6625-6ACC1079BF17}"/>
              </a:ext>
            </a:extLst>
          </p:cNvPr>
          <p:cNvSpPr txBox="1"/>
          <p:nvPr/>
        </p:nvSpPr>
        <p:spPr>
          <a:xfrm>
            <a:off x="6260066" y="3668955"/>
            <a:ext cx="3876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Which is better?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A9664E-FB9B-092A-92FB-BAE80CE89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63" y="4057748"/>
            <a:ext cx="4654510" cy="20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910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77F1E-E094-F434-512B-0DDA31C12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37" y="505250"/>
            <a:ext cx="9354856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90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5AE03-F413-F0F3-F71F-0EFE88829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19" y="377353"/>
            <a:ext cx="8388956" cy="4290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C2EF25-C754-E361-0963-5D80C3FBF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990" y="2698484"/>
            <a:ext cx="8066180" cy="3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3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D8FB0E-E1D9-4D92-DB89-AFD5A6F85698}"/>
              </a:ext>
            </a:extLst>
          </p:cNvPr>
          <p:cNvSpPr txBox="1"/>
          <p:nvPr/>
        </p:nvSpPr>
        <p:spPr>
          <a:xfrm>
            <a:off x="8424409" y="2667540"/>
            <a:ext cx="3767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pulling the code from the remote, create a new file and commit it in local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two repositories have diverged.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CD3B6-AB80-F5D8-5A34-183E1A903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68" y="1685796"/>
            <a:ext cx="8287907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88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887B13-4C3B-4FAD-AC61-8ADA198B4575}"/>
              </a:ext>
            </a:extLst>
          </p:cNvPr>
          <p:cNvSpPr txBox="1"/>
          <p:nvPr/>
        </p:nvSpPr>
        <p:spPr>
          <a:xfrm>
            <a:off x="8215767" y="2560860"/>
            <a:ext cx="39762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pull’ command will do a 3-way merge.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don’t like it, you can undo the last commit, and execute ‘git pull --rebase’ command.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2D2B9B-D4C3-1A7B-BEB6-24FEC2634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89"/>
          <a:stretch/>
        </p:blipFill>
        <p:spPr>
          <a:xfrm>
            <a:off x="98097" y="1789529"/>
            <a:ext cx="8212526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856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C018-675B-352A-A4E1-E9428212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: Rebasing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696FC-1DC9-BD29-4357-AAF3BC3BAC8B}"/>
              </a:ext>
            </a:extLst>
          </p:cNvPr>
          <p:cNvSpPr txBox="1"/>
          <p:nvPr/>
        </p:nvSpPr>
        <p:spPr>
          <a:xfrm>
            <a:off x="7991475" y="2476500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use ‘git reset --hard HEAD~1’, it will undo the last commit and put it back to the previous state.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0B2CE-27B2-637F-6CEC-A8A90751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628" y="2262024"/>
            <a:ext cx="5258534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94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B569-02C3-AD77-13A0-1D2773FA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A49F1-5058-AE72-79FF-10D5FA14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3" y="2654224"/>
            <a:ext cx="2665528" cy="1504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39CC6-F7CC-AEA5-794F-C45E3A43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62" y="2670970"/>
            <a:ext cx="2747223" cy="151606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BC53C68-E177-3DB7-8BA9-1B11298901D1}"/>
              </a:ext>
            </a:extLst>
          </p:cNvPr>
          <p:cNvSpPr/>
          <p:nvPr/>
        </p:nvSpPr>
        <p:spPr>
          <a:xfrm>
            <a:off x="2873738" y="3267950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F5136-57B4-1B0A-1DFB-C7767BC12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480" y="2654224"/>
            <a:ext cx="2748900" cy="1516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9DD7E8-0266-52CE-09E4-025152F32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575" y="2670970"/>
            <a:ext cx="2778888" cy="15160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15904B-9D9F-E69B-4626-74EA55308459}"/>
              </a:ext>
            </a:extLst>
          </p:cNvPr>
          <p:cNvSpPr/>
          <p:nvPr/>
        </p:nvSpPr>
        <p:spPr>
          <a:xfrm>
            <a:off x="5912859" y="3267950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1559702-96FA-F4E1-799B-F01ED21A29E3}"/>
              </a:ext>
            </a:extLst>
          </p:cNvPr>
          <p:cNvSpPr/>
          <p:nvPr/>
        </p:nvSpPr>
        <p:spPr>
          <a:xfrm>
            <a:off x="8969716" y="3277475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2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375B5F-6F71-1077-9F3B-B18624024DC2}"/>
              </a:ext>
            </a:extLst>
          </p:cNvPr>
          <p:cNvSpPr txBox="1"/>
          <p:nvPr/>
        </p:nvSpPr>
        <p:spPr>
          <a:xfrm>
            <a:off x="8278526" y="2192303"/>
            <a:ext cx="2990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use ‘git pull --rebase’, it will merge and create a simple linear history.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9B434-B562-C60F-488B-1B993FC3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637" y="1888967"/>
            <a:ext cx="6208060" cy="238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081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D0F2-2671-E0AF-991A-D3B6EEF1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: Pushing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1F0DD-03D7-ADC8-19D8-EC236C2D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1" y="1763085"/>
            <a:ext cx="5243470" cy="2205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FD436-1757-FD9B-C903-1EB7AF875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40" y="1763085"/>
            <a:ext cx="5322236" cy="220519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55320BE-BB52-80DC-DDC7-83010D6BD580}"/>
              </a:ext>
            </a:extLst>
          </p:cNvPr>
          <p:cNvSpPr/>
          <p:nvPr/>
        </p:nvSpPr>
        <p:spPr>
          <a:xfrm>
            <a:off x="5989078" y="2748280"/>
            <a:ext cx="275924" cy="507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CCC0A-8522-0830-1375-BEC5E625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340" y="4284959"/>
            <a:ext cx="5322236" cy="2236881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521F2834-6881-7CEB-B778-A6BC64D60975}"/>
              </a:ext>
            </a:extLst>
          </p:cNvPr>
          <p:cNvSpPr/>
          <p:nvPr/>
        </p:nvSpPr>
        <p:spPr>
          <a:xfrm>
            <a:off x="8836098" y="4022882"/>
            <a:ext cx="426720" cy="207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FB06-1756-EE04-70F9-7EED816182F1}"/>
              </a:ext>
            </a:extLst>
          </p:cNvPr>
          <p:cNvSpPr txBox="1"/>
          <p:nvPr/>
        </p:nvSpPr>
        <p:spPr>
          <a:xfrm>
            <a:off x="646111" y="4284959"/>
            <a:ext cx="5157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pulling (by using either 3-way merging or rebasing, you need to push the changes to the remote.</a:t>
            </a:r>
          </a:p>
        </p:txBody>
      </p:sp>
    </p:spTree>
    <p:extLst>
      <p:ext uri="{BB962C8B-B14F-4D97-AF65-F5344CB8AC3E}">
        <p14:creationId xmlns:p14="http://schemas.microsoft.com/office/powerpoint/2010/main" val="2451752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C38412-555B-CC49-2ECB-9A48ECEE2F06}"/>
              </a:ext>
            </a:extLst>
          </p:cNvPr>
          <p:cNvSpPr txBox="1"/>
          <p:nvPr/>
        </p:nvSpPr>
        <p:spPr>
          <a:xfrm>
            <a:off x="7848602" y="1867301"/>
            <a:ext cx="40766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upload your code by using ‘git push origin main’, ‘git push origin’, or simply ‘git push’.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you can see that local repositories are the same.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push for the first time, GitHub requires you to create a personal access token or generate </a:t>
            </a:r>
            <a:r>
              <a:rPr lang="en-US" dirty="0" err="1"/>
              <a:t>ssh</a:t>
            </a:r>
            <a:r>
              <a:rPr lang="en-US" dirty="0"/>
              <a:t>-key.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1FCA11-8E2F-3457-0B54-7190E516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31" y="1772246"/>
            <a:ext cx="6950243" cy="323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256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B2C6C5-7C20-4A27-96A2-B0D1B9D19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29" y="983954"/>
            <a:ext cx="8055954" cy="4368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081980-F7A0-7A49-9A70-D90253900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893" y="3341589"/>
            <a:ext cx="8582878" cy="330330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C4AC086-8E0B-4741-3202-7812B5C0CBEE}"/>
              </a:ext>
            </a:extLst>
          </p:cNvPr>
          <p:cNvSpPr txBox="1">
            <a:spLocks/>
          </p:cNvSpPr>
          <p:nvPr/>
        </p:nvSpPr>
        <p:spPr>
          <a:xfrm>
            <a:off x="666659" y="123945"/>
            <a:ext cx="9404723" cy="656891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’s Repository Mars</a:t>
            </a:r>
          </a:p>
        </p:txBody>
      </p:sp>
    </p:spTree>
    <p:extLst>
      <p:ext uri="{BB962C8B-B14F-4D97-AF65-F5344CB8AC3E}">
        <p14:creationId xmlns:p14="http://schemas.microsoft.com/office/powerpoint/2010/main" val="17260352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E37D-D8C5-CDAE-9318-CE2330A3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can be rejected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691C7-7DC6-14A9-DBCB-4B13C197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70" y="1675176"/>
            <a:ext cx="7834964" cy="3329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3365D-749C-67E5-1E3B-8711FD1825C5}"/>
              </a:ext>
            </a:extLst>
          </p:cNvPr>
          <p:cNvSpPr txBox="1"/>
          <p:nvPr/>
        </p:nvSpPr>
        <p:spPr>
          <a:xfrm>
            <a:off x="1780674" y="5118853"/>
            <a:ext cx="768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two repositories have diverged, pull request can be rejected.</a:t>
            </a:r>
          </a:p>
          <a:p>
            <a:r>
              <a:rPr lang="en-US" dirty="0"/>
              <a:t>In this case, you can use ‘</a:t>
            </a:r>
            <a:r>
              <a:rPr lang="en-US" b="1" i="1" dirty="0">
                <a:solidFill>
                  <a:srgbClr val="FFFF00"/>
                </a:solidFill>
              </a:rPr>
              <a:t>git push –f</a:t>
            </a:r>
            <a:r>
              <a:rPr lang="en-US" dirty="0"/>
              <a:t>’, but it will drop other’s work. </a:t>
            </a:r>
          </a:p>
        </p:txBody>
      </p:sp>
    </p:spTree>
    <p:extLst>
      <p:ext uri="{BB962C8B-B14F-4D97-AF65-F5344CB8AC3E}">
        <p14:creationId xmlns:p14="http://schemas.microsoft.com/office/powerpoint/2010/main" val="3818215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CC579-74B3-FA72-1C7E-52B38C63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that case,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7B14A-7CC4-B736-1E0B-EE9984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115663"/>
            <a:ext cx="4721702" cy="2379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243076-1335-0E55-DE1D-887E34A9EF0F}"/>
              </a:ext>
            </a:extLst>
          </p:cNvPr>
          <p:cNvSpPr txBox="1"/>
          <p:nvPr/>
        </p:nvSpPr>
        <p:spPr>
          <a:xfrm>
            <a:off x="1534160" y="4839104"/>
            <a:ext cx="878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pull the changes to local repository and merge the changes with your code. Then you can push your code.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Then, two repositories will be identical.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7176D-8294-CE34-E747-39159E05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51" y="2102379"/>
            <a:ext cx="4850025" cy="237933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7FA8DA9-DF89-96F1-C9F5-A13DB682CFAB}"/>
              </a:ext>
            </a:extLst>
          </p:cNvPr>
          <p:cNvSpPr/>
          <p:nvPr/>
        </p:nvSpPr>
        <p:spPr>
          <a:xfrm>
            <a:off x="5630779" y="3214838"/>
            <a:ext cx="328971" cy="356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98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743B-2560-2C9A-261B-040EAAC8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JOHN: </a:t>
            </a:r>
            <a:r>
              <a:rPr lang="en-US" dirty="0"/>
              <a:t>Sharing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5F83-2EE6-8F67-D4D3-35C3E1536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the push command doesn’t transfer local tags to a remote repository. </a:t>
            </a:r>
          </a:p>
          <a:p>
            <a:r>
              <a:rPr lang="en-US" dirty="0"/>
              <a:t>So, you have to push them explicitly. </a:t>
            </a:r>
          </a:p>
        </p:txBody>
      </p:sp>
    </p:spTree>
    <p:extLst>
      <p:ext uri="{BB962C8B-B14F-4D97-AF65-F5344CB8AC3E}">
        <p14:creationId xmlns:p14="http://schemas.microsoft.com/office/powerpoint/2010/main" val="2687145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ED83CB-B8EA-0A25-4028-EB1BA8272714}"/>
              </a:ext>
            </a:extLst>
          </p:cNvPr>
          <p:cNvSpPr txBox="1"/>
          <p:nvPr/>
        </p:nvSpPr>
        <p:spPr>
          <a:xfrm>
            <a:off x="7694659" y="943276"/>
            <a:ext cx="399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tag v1.0’ will create a tag on the current snapshot.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push tags, you have to do it explicitly.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B01A9D-4858-04EA-427A-A362FB1F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15" y="876603"/>
            <a:ext cx="7154273" cy="2534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9A30C7-CCA0-BDA2-C1A4-AAC16151D6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34"/>
          <a:stretch/>
        </p:blipFill>
        <p:spPr>
          <a:xfrm>
            <a:off x="313341" y="3592835"/>
            <a:ext cx="3464284" cy="2726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47EFF2-3244-68D0-3C71-3018A73E9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151" y="3592835"/>
            <a:ext cx="3990411" cy="29986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90C786-026B-45E9-07DA-FB5BC09B0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9088" y="3592835"/>
            <a:ext cx="3316410" cy="301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1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85E3-5729-F751-BC4A-559BF605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JOHN: </a:t>
            </a:r>
            <a:r>
              <a:rPr lang="en-US" dirty="0"/>
              <a:t>Releases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53CD4-50DA-A023-7857-1360A3E6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333053"/>
            <a:ext cx="5323459" cy="3819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5A26EC-F67F-9AF0-A290-B19762296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921" y="2124270"/>
            <a:ext cx="5887216" cy="38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13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CE088-E726-73FD-7643-8B6A49567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3" y="904131"/>
            <a:ext cx="8766483" cy="5419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3552D-6227-449C-A501-AAED66289406}"/>
              </a:ext>
            </a:extLst>
          </p:cNvPr>
          <p:cNvSpPr txBox="1"/>
          <p:nvPr/>
        </p:nvSpPr>
        <p:spPr>
          <a:xfrm>
            <a:off x="9023157" y="3095625"/>
            <a:ext cx="30149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tag will be attached to the current release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always delete this release as needed. </a:t>
            </a:r>
          </a:p>
        </p:txBody>
      </p:sp>
    </p:spTree>
    <p:extLst>
      <p:ext uri="{BB962C8B-B14F-4D97-AF65-F5344CB8AC3E}">
        <p14:creationId xmlns:p14="http://schemas.microsoft.com/office/powerpoint/2010/main" val="339043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E30C6-14FC-468C-12B4-A54A1313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6" y="2198231"/>
            <a:ext cx="2486030" cy="246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4C4F4-79ED-31AA-11B7-1E9FB489E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34" y="2198231"/>
            <a:ext cx="2527069" cy="2461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D0990-26FD-EA01-B3B3-11FAABB0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988" y="2198231"/>
            <a:ext cx="2531866" cy="2461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3FF2F-B976-A45C-C2EE-69B6C84AB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111" y="2198231"/>
            <a:ext cx="2527069" cy="246153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E719EF5-A5C1-FAD2-78DE-BADBBBC8C535}"/>
              </a:ext>
            </a:extLst>
          </p:cNvPr>
          <p:cNvSpPr/>
          <p:nvPr/>
        </p:nvSpPr>
        <p:spPr>
          <a:xfrm>
            <a:off x="3076577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E135C26-6399-EFA6-9389-B5D8B641BC88}"/>
              </a:ext>
            </a:extLst>
          </p:cNvPr>
          <p:cNvSpPr/>
          <p:nvPr/>
        </p:nvSpPr>
        <p:spPr>
          <a:xfrm>
            <a:off x="5885426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ED65591-7703-4B6D-53A1-0AE8B84919AA}"/>
              </a:ext>
            </a:extLst>
          </p:cNvPr>
          <p:cNvSpPr/>
          <p:nvPr/>
        </p:nvSpPr>
        <p:spPr>
          <a:xfrm>
            <a:off x="8682823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2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FC25E5-406E-AE06-567D-CD68002FD850}"/>
              </a:ext>
            </a:extLst>
          </p:cNvPr>
          <p:cNvSpPr txBox="1"/>
          <p:nvPr/>
        </p:nvSpPr>
        <p:spPr>
          <a:xfrm>
            <a:off x="7616061" y="1990699"/>
            <a:ext cx="3990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the tag in the remote.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that case, the tag still exists in the local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it too by using ‘-d’ option.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686A4C9-85D8-3FEB-B526-9ACFD60D00FD}"/>
              </a:ext>
            </a:extLst>
          </p:cNvPr>
          <p:cNvGrpSpPr/>
          <p:nvPr/>
        </p:nvGrpSpPr>
        <p:grpSpPr>
          <a:xfrm>
            <a:off x="404630" y="1837880"/>
            <a:ext cx="7211431" cy="3610479"/>
            <a:chOff x="404630" y="1837880"/>
            <a:chExt cx="7211431" cy="36104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80782B-7663-FF86-8CA3-2E9D0E6E9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2160"/>
            <a:stretch/>
          </p:blipFill>
          <p:spPr>
            <a:xfrm>
              <a:off x="404630" y="1837880"/>
              <a:ext cx="7211431" cy="75258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6D7F00-00FD-67B5-9CB7-5636B85DB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4630" y="2590460"/>
              <a:ext cx="7059010" cy="2857899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4E4E7492-0213-815B-08C6-FE5E0B51E8AD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</a:rPr>
              <a:t>JOHN: </a:t>
            </a:r>
            <a:r>
              <a:rPr lang="en-US" dirty="0"/>
              <a:t>Delete Tags</a:t>
            </a:r>
          </a:p>
        </p:txBody>
      </p:sp>
    </p:spTree>
    <p:extLst>
      <p:ext uri="{BB962C8B-B14F-4D97-AF65-F5344CB8AC3E}">
        <p14:creationId xmlns:p14="http://schemas.microsoft.com/office/powerpoint/2010/main" val="3130048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005555-B838-A10D-FACB-60230EFEB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93" y="1223251"/>
            <a:ext cx="8301945" cy="4951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B8197F-F6C2-47F5-D678-8E31E4F5FC3E}"/>
              </a:ext>
            </a:extLst>
          </p:cNvPr>
          <p:cNvSpPr txBox="1"/>
          <p:nvPr/>
        </p:nvSpPr>
        <p:spPr>
          <a:xfrm>
            <a:off x="8691937" y="1990699"/>
            <a:ext cx="2914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a tag is deleted, the release will be deleted as well. </a:t>
            </a:r>
          </a:p>
        </p:txBody>
      </p:sp>
    </p:spTree>
    <p:extLst>
      <p:ext uri="{BB962C8B-B14F-4D97-AF65-F5344CB8AC3E}">
        <p14:creationId xmlns:p14="http://schemas.microsoft.com/office/powerpoint/2010/main" val="29213965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37D5-69C2-1F43-D5E9-39F4BAEA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JOHN: </a:t>
            </a:r>
            <a:r>
              <a:rPr lang="en-US" dirty="0"/>
              <a:t>Sharing Branches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D2970D-ABFE-D7D2-5CE8-0E2C76E030A8}"/>
              </a:ext>
            </a:extLst>
          </p:cNvPr>
          <p:cNvSpPr txBox="1"/>
          <p:nvPr/>
        </p:nvSpPr>
        <p:spPr>
          <a:xfrm>
            <a:off x="7859730" y="2146434"/>
            <a:ext cx="38830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you want to create a new branch and share with others, you cannot simply push it to remote repository. 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B37705-15CF-8769-8E8C-D12883E7A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21" y="2146434"/>
            <a:ext cx="7325747" cy="233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8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A23C71-03E7-4A85-4A76-07022A64C0C2}"/>
              </a:ext>
            </a:extLst>
          </p:cNvPr>
          <p:cNvSpPr txBox="1"/>
          <p:nvPr/>
        </p:nvSpPr>
        <p:spPr>
          <a:xfrm>
            <a:off x="8239125" y="1962150"/>
            <a:ext cx="3567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this command, you can check whether a new local branch is linked to the remote repo. In this case, it is not linked to a remote repository.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BAEF6-721F-A999-25CF-990A136F8CA6}"/>
              </a:ext>
            </a:extLst>
          </p:cNvPr>
          <p:cNvSpPr txBox="1"/>
          <p:nvPr/>
        </p:nvSpPr>
        <p:spPr>
          <a:xfrm>
            <a:off x="8239125" y="3698028"/>
            <a:ext cx="3567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‘</a:t>
            </a:r>
            <a:r>
              <a:rPr lang="en-US" i="1" dirty="0">
                <a:solidFill>
                  <a:srgbClr val="92D050"/>
                </a:solidFill>
              </a:rPr>
              <a:t>git branch –r</a:t>
            </a:r>
            <a:r>
              <a:rPr lang="en-US" dirty="0"/>
              <a:t>’, you can see all remote tracking branches.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0F03A-9B64-2153-9080-500742DA2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7" y="2207547"/>
            <a:ext cx="7633408" cy="175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20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47F559-872D-9DFD-C752-7EFA27B4085B}"/>
              </a:ext>
            </a:extLst>
          </p:cNvPr>
          <p:cNvSpPr txBox="1"/>
          <p:nvPr/>
        </p:nvSpPr>
        <p:spPr>
          <a:xfrm>
            <a:off x="8797202" y="1682705"/>
            <a:ext cx="313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create an upstream branch by using ‘-u’ option.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DE1D15-6772-D566-600A-A5C1BA74E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425" y="1322800"/>
            <a:ext cx="7649643" cy="355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93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C1D0D-3951-931C-AA5C-54A5A37F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47" y="674929"/>
            <a:ext cx="9370559" cy="550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907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B6EC-FA44-E0D0-844F-6B5871B53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80801" cy="140053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JOHN: </a:t>
            </a:r>
            <a:r>
              <a:rPr lang="en-US" dirty="0"/>
              <a:t>Can delete remote branches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938D54-4A29-80A1-EDE3-BD6DCD7C33DB}"/>
              </a:ext>
            </a:extLst>
          </p:cNvPr>
          <p:cNvSpPr txBox="1"/>
          <p:nvPr/>
        </p:nvSpPr>
        <p:spPr>
          <a:xfrm>
            <a:off x="8420100" y="2011680"/>
            <a:ext cx="35441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the ‘feature/change-password’ branch using ‘–d’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it still exists in the local repo.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107F49-2E03-3D47-32AF-0C33504F4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011680"/>
            <a:ext cx="7678222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793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7694A3-FFCF-7A5A-ECF1-8E3EB624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" y="1297967"/>
            <a:ext cx="8962113" cy="5171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70A6A9-0975-E602-F04A-DE2B07083EF4}"/>
              </a:ext>
            </a:extLst>
          </p:cNvPr>
          <p:cNvSpPr txBox="1"/>
          <p:nvPr/>
        </p:nvSpPr>
        <p:spPr>
          <a:xfrm>
            <a:off x="9359756" y="2011680"/>
            <a:ext cx="260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branch in the remote repo is gone.  </a:t>
            </a:r>
          </a:p>
        </p:txBody>
      </p:sp>
    </p:spTree>
    <p:extLst>
      <p:ext uri="{BB962C8B-B14F-4D97-AF65-F5344CB8AC3E}">
        <p14:creationId xmlns:p14="http://schemas.microsoft.com/office/powerpoint/2010/main" val="478248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BD6036-4427-1B42-DDCE-9D098E98D6E5}"/>
              </a:ext>
            </a:extLst>
          </p:cNvPr>
          <p:cNvSpPr txBox="1"/>
          <p:nvPr/>
        </p:nvSpPr>
        <p:spPr>
          <a:xfrm>
            <a:off x="8420100" y="2011680"/>
            <a:ext cx="35441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delete the ‘feature/change-password’ branch in the local repo,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main branch and delete it by using ‘-d’ option.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03823F-E2DE-5108-6879-498B1951A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7" y="1819602"/>
            <a:ext cx="7755685" cy="318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111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8773-C636-AE42-F81E-4BF111A17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048383" cy="1400530"/>
          </a:xfrm>
        </p:spPr>
        <p:txBody>
          <a:bodyPr/>
          <a:lstStyle/>
          <a:p>
            <a:r>
              <a:rPr lang="en-US" dirty="0"/>
              <a:t>Collaboration Workflow (</a:t>
            </a:r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&amp; </a:t>
            </a:r>
            <a:r>
              <a:rPr lang="en-US" b="1" dirty="0">
                <a:solidFill>
                  <a:srgbClr val="FFFF00"/>
                </a:solidFill>
              </a:rPr>
              <a:t>AMY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A69BB5-DBE7-BA42-FEC9-5F8539566D8D}"/>
              </a:ext>
            </a:extLst>
          </p:cNvPr>
          <p:cNvSpPr txBox="1"/>
          <p:nvPr/>
        </p:nvSpPr>
        <p:spPr>
          <a:xfrm>
            <a:off x="8924925" y="2664738"/>
            <a:ext cx="30958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JOHN</a:t>
            </a:r>
            <a:r>
              <a:rPr lang="en-US" dirty="0"/>
              <a:t>: Create a new branch using the web app.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3CA314-B46D-F96F-9BA2-23DE1A91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05" y="1557801"/>
            <a:ext cx="7722981" cy="459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0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6C97-9E44-9A14-264F-FBDAD21A4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74264" cy="140053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JOHN: </a:t>
            </a:r>
            <a:r>
              <a:rPr lang="en-US" dirty="0"/>
              <a:t>Creating a GitHub Repository (</a:t>
            </a:r>
            <a:r>
              <a:rPr lang="en-US" i="1" dirty="0" err="1"/>
              <a:t>myungjae-kwak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3D545-94A7-DC6A-8ABF-AFF2A1A605F0}"/>
              </a:ext>
            </a:extLst>
          </p:cNvPr>
          <p:cNvSpPr txBox="1"/>
          <p:nvPr/>
        </p:nvSpPr>
        <p:spPr>
          <a:xfrm>
            <a:off x="849774" y="1853248"/>
            <a:ext cx="725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github.com, create an account and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55BFDE-8F61-7451-DD0A-CC2A7313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4" y="2387717"/>
            <a:ext cx="9016678" cy="421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6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BE6AF-5349-750A-1DEC-0A8AD2CD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4" y="1518177"/>
            <a:ext cx="10245325" cy="4611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813936-6E27-53B8-51EB-8DE56034A04A}"/>
              </a:ext>
            </a:extLst>
          </p:cNvPr>
          <p:cNvSpPr txBox="1"/>
          <p:nvPr/>
        </p:nvSpPr>
        <p:spPr>
          <a:xfrm>
            <a:off x="737171" y="534524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JOHN: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002720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7F565-E09B-1394-128F-50A3A61988FD}"/>
              </a:ext>
            </a:extLst>
          </p:cNvPr>
          <p:cNvSpPr txBox="1"/>
          <p:nvPr/>
        </p:nvSpPr>
        <p:spPr>
          <a:xfrm>
            <a:off x="8188503" y="1963554"/>
            <a:ext cx="35288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fetch the remote repo, it will get the new branch information, but the local branches are still not updated.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remote tracking branches are up-to-date.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B7388C-6A5A-6D38-F73C-0169D831F569}"/>
              </a:ext>
            </a:extLst>
          </p:cNvPr>
          <p:cNvSpPr txBox="1"/>
          <p:nvPr/>
        </p:nvSpPr>
        <p:spPr>
          <a:xfrm>
            <a:off x="737171" y="534524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JOHN: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E86AC8-FCD2-6F40-0336-9405EEEC4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171" y="1951512"/>
            <a:ext cx="7220958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379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64C86-E14E-153F-AF8A-20CECE4E64B2}"/>
              </a:ext>
            </a:extLst>
          </p:cNvPr>
          <p:cNvSpPr txBox="1"/>
          <p:nvPr/>
        </p:nvSpPr>
        <p:spPr>
          <a:xfrm>
            <a:off x="8580180" y="2013183"/>
            <a:ext cx="3249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command will create a new branch ‘feature/change-password’ in the local repo, which is set up to track the remote ‘feature/change-password’ branch.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D414F-69BE-83E4-B980-396372B84293}"/>
              </a:ext>
            </a:extLst>
          </p:cNvPr>
          <p:cNvSpPr txBox="1"/>
          <p:nvPr/>
        </p:nvSpPr>
        <p:spPr>
          <a:xfrm>
            <a:off x="737171" y="534524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JOHN:</a:t>
            </a:r>
            <a:endParaRPr lang="en-US" sz="36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3EB7DC-92ED-60B6-07AD-DB5403B18EEF}"/>
              </a:ext>
            </a:extLst>
          </p:cNvPr>
          <p:cNvGrpSpPr/>
          <p:nvPr/>
        </p:nvGrpSpPr>
        <p:grpSpPr>
          <a:xfrm>
            <a:off x="120799" y="2013183"/>
            <a:ext cx="8459381" cy="2896004"/>
            <a:chOff x="120799" y="2013183"/>
            <a:chExt cx="8459381" cy="28960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AD691E-BA94-689A-040F-FA420ACA9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-452"/>
            <a:stretch/>
          </p:blipFill>
          <p:spPr>
            <a:xfrm>
              <a:off x="120799" y="2013183"/>
              <a:ext cx="8459381" cy="212437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311C31-9C1B-585B-411D-FE8499F12E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/>
            <a:stretch/>
          </p:blipFill>
          <p:spPr>
            <a:xfrm>
              <a:off x="120799" y="4137554"/>
              <a:ext cx="8421275" cy="7716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3674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1231-0722-06B3-3050-202B8DB8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AMY: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832FC-4443-4F4B-9247-EAFB6DFF7C56}"/>
              </a:ext>
            </a:extLst>
          </p:cNvPr>
          <p:cNvSpPr txBox="1"/>
          <p:nvPr/>
        </p:nvSpPr>
        <p:spPr>
          <a:xfrm>
            <a:off x="8544480" y="1620220"/>
            <a:ext cx="3012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team member (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) cloned the remote repo to work on new feature.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E2D73C-B653-9C72-CCA9-D815F6D86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06" y="1501868"/>
            <a:ext cx="7431623" cy="490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66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1231-0722-06B3-3050-202B8DB8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AMY: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832FC-4443-4F4B-9247-EAFB6DFF7C56}"/>
              </a:ext>
            </a:extLst>
          </p:cNvPr>
          <p:cNvSpPr txBox="1"/>
          <p:nvPr/>
        </p:nvSpPr>
        <p:spPr>
          <a:xfrm>
            <a:off x="8544480" y="1620220"/>
            <a:ext cx="3486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team member (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) cloned the remote repo to work on new feature.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35750-B583-C13B-9C45-F0806D480B43}"/>
              </a:ext>
            </a:extLst>
          </p:cNvPr>
          <p:cNvSpPr txBox="1"/>
          <p:nvPr/>
        </p:nvSpPr>
        <p:spPr>
          <a:xfrm>
            <a:off x="8544480" y="3973529"/>
            <a:ext cx="339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his local repo, he only can see only the main branch. </a:t>
            </a:r>
          </a:p>
          <a:p>
            <a:r>
              <a:rPr lang="en-US" dirty="0"/>
              <a:t>So, he must create and switch to the feature/change-password branch in his local repo.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8C9A50-822C-3501-5E69-638069FF1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3" y="1455117"/>
            <a:ext cx="8287907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693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0332A91-63EC-96C9-B957-78603F0EC576}"/>
              </a:ext>
            </a:extLst>
          </p:cNvPr>
          <p:cNvSpPr txBox="1"/>
          <p:nvPr/>
        </p:nvSpPr>
        <p:spPr>
          <a:xfrm>
            <a:off x="9251849" y="1463040"/>
            <a:ext cx="2714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creates a new file in the new branch and make a commit.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E0AB2-60A1-3FE7-B481-C7BCE58BED51}"/>
              </a:ext>
            </a:extLst>
          </p:cNvPr>
          <p:cNvSpPr txBox="1"/>
          <p:nvPr/>
        </p:nvSpPr>
        <p:spPr>
          <a:xfrm>
            <a:off x="9251849" y="3445951"/>
            <a:ext cx="2714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pushes the changes.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1008D-9E72-E036-5CC2-CA366E6F00BA}"/>
              </a:ext>
            </a:extLst>
          </p:cNvPr>
          <p:cNvSpPr txBox="1"/>
          <p:nvPr/>
        </p:nvSpPr>
        <p:spPr>
          <a:xfrm>
            <a:off x="9251849" y="4190567"/>
            <a:ext cx="2714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may have to sign in and provide your credentials.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06A11-EBB0-2A4E-C247-F41065365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27" y="1220770"/>
            <a:ext cx="8877077" cy="51845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879995-BCFF-46B9-B429-70F8EBF2CAFC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>
                <a:solidFill>
                  <a:srgbClr val="FFFF00"/>
                </a:solidFill>
              </a:rPr>
              <a:t>AMY: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748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E31E7B-443E-C458-CB5E-FFB3C3707000}"/>
              </a:ext>
            </a:extLst>
          </p:cNvPr>
          <p:cNvSpPr txBox="1"/>
          <p:nvPr/>
        </p:nvSpPr>
        <p:spPr>
          <a:xfrm>
            <a:off x="7806087" y="1309036"/>
            <a:ext cx="298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the push was successfully made.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B773C-2319-33F5-4B9D-8495F286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04" y="1438980"/>
            <a:ext cx="6640689" cy="4493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D72DC2-1AFF-EC09-E208-94A7B4131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311" y="2101513"/>
            <a:ext cx="6640689" cy="447216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C20640B-FF8D-D387-2BF8-64F2B848223E}"/>
              </a:ext>
            </a:extLst>
          </p:cNvPr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>
                <a:solidFill>
                  <a:srgbClr val="FFFF00"/>
                </a:solidFill>
              </a:rPr>
              <a:t>AMY: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04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4E0A29-D856-61A4-023C-9FBA8CA75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35" y="550748"/>
            <a:ext cx="9926435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076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1972-A4AA-FC9B-6D72-9DBC97FF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A769D9-5323-A176-4852-0DE50739C0A8}"/>
              </a:ext>
            </a:extLst>
          </p:cNvPr>
          <p:cNvSpPr txBox="1"/>
          <p:nvPr/>
        </p:nvSpPr>
        <p:spPr>
          <a:xfrm>
            <a:off x="8735305" y="1963554"/>
            <a:ext cx="31807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</a:t>
            </a:r>
            <a:r>
              <a:rPr lang="en-US" sz="2000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runs the pull command, he can see that </a:t>
            </a:r>
            <a:r>
              <a:rPr lang="en-US" sz="2000" b="1" dirty="0">
                <a:solidFill>
                  <a:srgbClr val="FFFF00"/>
                </a:solidFill>
              </a:rPr>
              <a:t>AMY</a:t>
            </a:r>
            <a:r>
              <a:rPr lang="en-US" dirty="0"/>
              <a:t>’s code was successfully merged to your local branch (in this case there is no conflict).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EA3DB-A9AA-983C-A2DC-6048145C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4" y="1577820"/>
            <a:ext cx="8459381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86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F0401-8921-480E-3264-F21F4D683AA3}"/>
              </a:ext>
            </a:extLst>
          </p:cNvPr>
          <p:cNvSpPr txBox="1"/>
          <p:nvPr/>
        </p:nvSpPr>
        <p:spPr>
          <a:xfrm>
            <a:off x="442761" y="433137"/>
            <a:ext cx="6189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JOHN</a:t>
            </a:r>
            <a:r>
              <a:rPr lang="en-US" sz="3200" dirty="0"/>
              <a:t>: Merging two branches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950001-A7D3-BE98-D5C0-AF0C2F3CE919}"/>
              </a:ext>
            </a:extLst>
          </p:cNvPr>
          <p:cNvSpPr txBox="1"/>
          <p:nvPr/>
        </p:nvSpPr>
        <p:spPr>
          <a:xfrm>
            <a:off x="8518967" y="1559293"/>
            <a:ext cx="34548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finish the merge two branches, </a:t>
            </a:r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needs to switch to the main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merge the feature/change-password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can see the pointers of the remote repo are one commit behind.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</a:t>
            </a:r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needs to push the changes to the remote repo.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DEBE5-5B06-B880-B037-E1E6B0EA6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0" y="1499125"/>
            <a:ext cx="8519331" cy="42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42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0745-212F-E3A2-0544-735588189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69489" cy="1400530"/>
          </a:xfrm>
        </p:spPr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: Creating a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DE4C-0DBC-1DC2-B645-D53C2C7B9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992563" cy="4195481"/>
          </a:xfrm>
        </p:spPr>
        <p:txBody>
          <a:bodyPr/>
          <a:lstStyle/>
          <a:p>
            <a:r>
              <a:rPr lang="en-US" dirty="0"/>
              <a:t>Create a new repository named ‘Mars’</a:t>
            </a:r>
          </a:p>
          <a:p>
            <a:r>
              <a:rPr lang="en-US" dirty="0"/>
              <a:t>Choose ‘Public’</a:t>
            </a:r>
          </a:p>
          <a:p>
            <a:r>
              <a:rPr lang="en-US" dirty="0"/>
              <a:t>Check ‘Add a README file’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B6F27-A4B3-65E4-80DB-F9DD33EA9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770" y="1527858"/>
            <a:ext cx="5428318" cy="487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0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0E071A-3E79-5592-43A8-8A06AD1965B2}"/>
              </a:ext>
            </a:extLst>
          </p:cNvPr>
          <p:cNvSpPr txBox="1"/>
          <p:nvPr/>
        </p:nvSpPr>
        <p:spPr>
          <a:xfrm>
            <a:off x="324051" y="3704995"/>
            <a:ext cx="98613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Now, pointers at both repos (JOHN’s and the remote) are pointing to the same commit.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70AF9-3790-057B-ECC4-896D57DFE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1" y="1770701"/>
            <a:ext cx="9861354" cy="16582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D1FC6C-FDC4-E070-C68B-4ABC589C65CD}"/>
              </a:ext>
            </a:extLst>
          </p:cNvPr>
          <p:cNvSpPr txBox="1"/>
          <p:nvPr/>
        </p:nvSpPr>
        <p:spPr>
          <a:xfrm>
            <a:off x="324051" y="677388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JOHN</a:t>
            </a:r>
            <a:r>
              <a:rPr lang="en-US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872246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D2CD24-542E-2601-DAB7-49961EB77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40" y="993400"/>
            <a:ext cx="9741891" cy="55724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1D0798-70F6-AB50-9A85-7C346ED23BCD}"/>
              </a:ext>
            </a:extLst>
          </p:cNvPr>
          <p:cNvSpPr txBox="1"/>
          <p:nvPr/>
        </p:nvSpPr>
        <p:spPr>
          <a:xfrm>
            <a:off x="646557" y="292111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JOHN</a:t>
            </a:r>
            <a:r>
              <a:rPr lang="en-US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314287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06187-1A1D-6089-DFE1-F12BF69FE629}"/>
              </a:ext>
            </a:extLst>
          </p:cNvPr>
          <p:cNvSpPr txBox="1"/>
          <p:nvPr/>
        </p:nvSpPr>
        <p:spPr>
          <a:xfrm>
            <a:off x="8560314" y="1242450"/>
            <a:ext cx="341351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</a:t>
            </a:r>
            <a:r>
              <a:rPr lang="en-US" sz="2000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is done with the feature branch, he can delete it from the remote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feature branch is still in the local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</a:t>
            </a:r>
            <a:r>
              <a:rPr lang="en-US" sz="2000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will need to delete it too.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B2A31-F511-0658-88AB-A2AA9EDD8B7C}"/>
              </a:ext>
            </a:extLst>
          </p:cNvPr>
          <p:cNvSpPr txBox="1"/>
          <p:nvPr/>
        </p:nvSpPr>
        <p:spPr>
          <a:xfrm>
            <a:off x="667105" y="449850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JOHN</a:t>
            </a:r>
            <a:r>
              <a:rPr lang="en-US" sz="2800" b="1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A49F0-6723-D7F9-C37C-CE5399F36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05" y="1435087"/>
            <a:ext cx="7278116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05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16193F-E80F-A544-A0AF-ED2FE8AF1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2" y="1109609"/>
            <a:ext cx="9821564" cy="55210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879D9-8623-C086-1615-E1A7DD241A08}"/>
              </a:ext>
            </a:extLst>
          </p:cNvPr>
          <p:cNvSpPr txBox="1"/>
          <p:nvPr/>
        </p:nvSpPr>
        <p:spPr>
          <a:xfrm>
            <a:off x="699172" y="461630"/>
            <a:ext cx="60940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00"/>
                </a:solidFill>
              </a:rPr>
              <a:t>JOHN</a:t>
            </a:r>
            <a:r>
              <a:rPr lang="en-US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812231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EC47ED-6A2D-D647-F924-7B7FF3C3141B}"/>
              </a:ext>
            </a:extLst>
          </p:cNvPr>
          <p:cNvSpPr txBox="1"/>
          <p:nvPr/>
        </p:nvSpPr>
        <p:spPr>
          <a:xfrm>
            <a:off x="8856324" y="1251284"/>
            <a:ext cx="31863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’s standpoint, to clean up the feature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0199F-114D-9840-8318-8F6062FDB5C7}"/>
              </a:ext>
            </a:extLst>
          </p:cNvPr>
          <p:cNvSpPr txBox="1"/>
          <p:nvPr/>
        </p:nvSpPr>
        <p:spPr>
          <a:xfrm>
            <a:off x="8968044" y="2338596"/>
            <a:ext cx="3074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 needs to switch to main,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</a:t>
            </a:r>
            <a:r>
              <a:rPr lang="en-US" b="1" i="1" dirty="0">
                <a:solidFill>
                  <a:srgbClr val="92D050"/>
                </a:solidFill>
              </a:rPr>
              <a:t>pull</a:t>
            </a:r>
            <a:r>
              <a:rPr lang="en-US" dirty="0"/>
              <a:t> command to get up-to-date snapshot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FE5314-5AF3-E3CA-6580-E2856576E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381"/>
            <a:ext cx="8968045" cy="4780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793C9C-817C-42F3-C31A-5BECC6DE7CFE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688605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00199F-114D-9840-8318-8F6062FDB5C7}"/>
              </a:ext>
            </a:extLst>
          </p:cNvPr>
          <p:cNvSpPr txBox="1"/>
          <p:nvPr/>
        </p:nvSpPr>
        <p:spPr>
          <a:xfrm>
            <a:off x="8315452" y="2205032"/>
            <a:ext cx="30746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the local feature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clear the remote tracking branches using </a:t>
            </a:r>
            <a:r>
              <a:rPr lang="en-US" b="1" i="1" dirty="0">
                <a:solidFill>
                  <a:srgbClr val="92D050"/>
                </a:solidFill>
              </a:rPr>
              <a:t>prune</a:t>
            </a:r>
            <a:r>
              <a:rPr lang="en-US" dirty="0"/>
              <a:t> command.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793C9C-817C-42F3-C31A-5BECC6DE7CFE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D4DDAD-9578-843B-B2F7-B95314D1A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13" y="1251284"/>
            <a:ext cx="7078365" cy="505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2380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C84F7B6-4EC5-A977-703D-C45ABDE622E1}"/>
              </a:ext>
            </a:extLst>
          </p:cNvPr>
          <p:cNvSpPr txBox="1"/>
          <p:nvPr/>
        </p:nvSpPr>
        <p:spPr>
          <a:xfrm>
            <a:off x="9010437" y="1665171"/>
            <a:ext cx="263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the feature branch was removed.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028BB6-BA9C-D0B3-72BF-8C5DC0EC9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815" y="1382875"/>
            <a:ext cx="7474913" cy="49026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3525FF-B5AC-48E1-658B-AB4D06ACF8BD}"/>
              </a:ext>
            </a:extLst>
          </p:cNvPr>
          <p:cNvSpPr txBox="1"/>
          <p:nvPr/>
        </p:nvSpPr>
        <p:spPr>
          <a:xfrm>
            <a:off x="1021815" y="492452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360024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414A-B9C6-D00B-838A-E191A52D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00"/>
                </a:solidFill>
              </a:rPr>
              <a:t>AMY</a:t>
            </a:r>
            <a:r>
              <a:rPr lang="en-US" dirty="0"/>
              <a:t>: Pull Requests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50BF6-27D4-57A3-656E-2CA6D14B6E4D}"/>
              </a:ext>
            </a:extLst>
          </p:cNvPr>
          <p:cNvSpPr txBox="1"/>
          <p:nvPr/>
        </p:nvSpPr>
        <p:spPr>
          <a:xfrm>
            <a:off x="904775" y="1405288"/>
            <a:ext cx="824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another team member(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) wants to work on a new feature…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36DCAC-0E36-CAC3-E4CF-FD030F1C87D9}"/>
              </a:ext>
            </a:extLst>
          </p:cNvPr>
          <p:cNvSpPr txBox="1"/>
          <p:nvPr/>
        </p:nvSpPr>
        <p:spPr>
          <a:xfrm>
            <a:off x="7714263" y="2079057"/>
            <a:ext cx="394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CDC8E-603C-D1BD-26F4-C76D6D14B8D2}"/>
              </a:ext>
            </a:extLst>
          </p:cNvPr>
          <p:cNvSpPr txBox="1"/>
          <p:nvPr/>
        </p:nvSpPr>
        <p:spPr>
          <a:xfrm>
            <a:off x="7714263" y="3559369"/>
            <a:ext cx="394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file on the branch and commit.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EEFCC-7F16-F01F-1B6F-C762CC45A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3" y="2079057"/>
            <a:ext cx="7811590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878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19BEFA0-5345-2B8B-92AE-97D61DF9DD3B}"/>
              </a:ext>
            </a:extLst>
          </p:cNvPr>
          <p:cNvSpPr txBox="1"/>
          <p:nvPr/>
        </p:nvSpPr>
        <p:spPr>
          <a:xfrm>
            <a:off x="8473178" y="2317710"/>
            <a:ext cx="3521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push the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case, she has to use ‘</a:t>
            </a:r>
            <a:r>
              <a:rPr lang="en-US" b="1" i="1" dirty="0">
                <a:solidFill>
                  <a:srgbClr val="FFFF00"/>
                </a:solidFill>
              </a:rPr>
              <a:t>–u</a:t>
            </a:r>
            <a:r>
              <a:rPr lang="en-US" dirty="0"/>
              <a:t>’ option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A35EEB-16A9-AEA9-F865-F5094E3D6A14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F35BEC-EAED-3EB5-7F1D-216D9EA22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6" y="1902590"/>
            <a:ext cx="7944959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1948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94073B-687E-1E5E-B3DB-9A109E3441CA}"/>
              </a:ext>
            </a:extLst>
          </p:cNvPr>
          <p:cNvSpPr txBox="1"/>
          <p:nvPr/>
        </p:nvSpPr>
        <p:spPr>
          <a:xfrm>
            <a:off x="8412479" y="3105834"/>
            <a:ext cx="311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branch is created.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53F4B-59A3-48BD-5BF6-704AD529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36" y="1194282"/>
            <a:ext cx="7652107" cy="49287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A0FFB-0CC2-7503-091D-A5F59860B021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31898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D4A4E7-FB9D-574A-16EA-D99301A3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80" y="1411801"/>
            <a:ext cx="8684764" cy="457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911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90505D4-73B1-2B84-CE04-9DDE69A85330}"/>
              </a:ext>
            </a:extLst>
          </p:cNvPr>
          <p:cNvSpPr txBox="1"/>
          <p:nvPr/>
        </p:nvSpPr>
        <p:spPr>
          <a:xfrm>
            <a:off x="6319980" y="952450"/>
            <a:ext cx="5127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she clicks ‘Compare and </a:t>
            </a:r>
            <a:r>
              <a:rPr lang="en-US" dirty="0" err="1"/>
              <a:t>uull</a:t>
            </a:r>
            <a:r>
              <a:rPr lang="en-US" dirty="0"/>
              <a:t> request’, it will compare two branches and show the differences. </a:t>
            </a:r>
          </a:p>
          <a:p>
            <a:r>
              <a:rPr lang="en-US" dirty="0"/>
              <a:t>If there is no conflict, it will display “There branches can be automatically merged.”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6E29B6-F21C-B1FD-EC5F-143E5F0CBCD0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AA782-3EC9-A8DD-5C3A-7C20DA6F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92" y="1263587"/>
            <a:ext cx="5844788" cy="3605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52B25-A8CF-4A3F-C71F-4E02083E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437" y="3066527"/>
            <a:ext cx="6481507" cy="34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961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1540C2-3C3A-4A9B-C924-FBABC13A8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953" y="1046405"/>
            <a:ext cx="8579207" cy="54689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4519EB-030A-A612-9869-DA102567268C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024517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DE3D3-278C-DE5D-3603-38B79255E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08" y="1334081"/>
            <a:ext cx="5523692" cy="3998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339D0-E2B9-341A-4D13-A6B5F9551F30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20106B-500A-C445-62D8-59234CB15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425" y="2332792"/>
            <a:ext cx="5337185" cy="410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4668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CEFD34D-9B5E-345C-4040-21F0AC0A97A8}"/>
              </a:ext>
            </a:extLst>
          </p:cNvPr>
          <p:cNvSpPr txBox="1"/>
          <p:nvPr/>
        </p:nvSpPr>
        <p:spPr>
          <a:xfrm>
            <a:off x="4639269" y="925310"/>
            <a:ext cx="6384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pull request, ask another team member to review the merge.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15FCA-0BEF-BA7C-E4AD-27FBCC079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2" y="1725350"/>
            <a:ext cx="7677691" cy="4398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456812-37A9-9202-621B-2E9B6B283DC6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945806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1456812-37A9-9202-621B-2E9B6B283DC6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4802FD-61FA-05C9-FB28-557D3852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20" y="1509350"/>
            <a:ext cx="7341035" cy="50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098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BA0490-74B1-E6E7-65BA-41B0F468BEC7}"/>
              </a:ext>
            </a:extLst>
          </p:cNvPr>
          <p:cNvSpPr txBox="1"/>
          <p:nvPr/>
        </p:nvSpPr>
        <p:spPr>
          <a:xfrm>
            <a:off x="9211377" y="1722922"/>
            <a:ext cx="2656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requested team member (</a:t>
            </a:r>
            <a:r>
              <a:rPr lang="en-US" dirty="0">
                <a:solidFill>
                  <a:srgbClr val="FFFF00"/>
                </a:solidFill>
              </a:rPr>
              <a:t>JOHN</a:t>
            </a:r>
            <a:r>
              <a:rPr lang="en-US" dirty="0"/>
              <a:t>) logs in, he will see the request and can add his review.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16850B-757A-CBB8-AE80-C586334842F2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JOHN</a:t>
            </a:r>
            <a:r>
              <a:rPr lang="en-US" sz="3200" b="1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1C3F9D-7643-920A-030F-8E01C51B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51" y="1472708"/>
            <a:ext cx="8490086" cy="446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109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EA288-06C4-8441-2209-C999EC146C25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JOHN</a:t>
            </a:r>
            <a:r>
              <a:rPr lang="en-US" sz="32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9AA0E-E82D-EC88-8707-C518147AE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621" y="1168103"/>
            <a:ext cx="8438845" cy="52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6334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70FE5D-B103-2FF4-6727-D8B3277E6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801" y="1272436"/>
            <a:ext cx="8249038" cy="5212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66C97-513F-5C02-3E6C-9E5B4A19113B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JOHN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2916269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7E66C97-513F-5C02-3E6C-9E5B4A19113B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JOHN</a:t>
            </a:r>
            <a:r>
              <a:rPr lang="en-US" sz="3200" b="1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1B2AE-4273-B14E-3F0E-F1B914EFE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924" y="1426923"/>
            <a:ext cx="9187087" cy="496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3116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7558E6-B921-7926-604F-9A7C6E9F5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322" y="1046405"/>
            <a:ext cx="7487506" cy="5665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598D4E-7197-6E39-EC59-3D0E36A13EBB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20B05-072B-6E31-44F1-8E97FCEA1E31}"/>
              </a:ext>
            </a:extLst>
          </p:cNvPr>
          <p:cNvSpPr txBox="1"/>
          <p:nvPr/>
        </p:nvSpPr>
        <p:spPr>
          <a:xfrm>
            <a:off x="369870" y="2034283"/>
            <a:ext cx="32158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AMY</a:t>
            </a:r>
            <a:r>
              <a:rPr lang="en-US" dirty="0"/>
              <a:t> checks </a:t>
            </a:r>
            <a:r>
              <a:rPr lang="en-US" sz="2000" b="1" dirty="0">
                <a:solidFill>
                  <a:srgbClr val="FFFF00"/>
                </a:solidFill>
              </a:rPr>
              <a:t>JOHN’s</a:t>
            </a:r>
            <a:r>
              <a:rPr lang="en-US" dirty="0"/>
              <a:t> comment and changes her code. </a:t>
            </a:r>
          </a:p>
        </p:txBody>
      </p:sp>
    </p:spTree>
    <p:extLst>
      <p:ext uri="{BB962C8B-B14F-4D97-AF65-F5344CB8AC3E}">
        <p14:creationId xmlns:p14="http://schemas.microsoft.com/office/powerpoint/2010/main" val="2123985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CDCA45-2BEE-AF48-75F2-C67D914D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19" y="1347497"/>
            <a:ext cx="9935962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982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740153-FEAD-7A7B-D2BA-692FA0DFC33C}"/>
              </a:ext>
            </a:extLst>
          </p:cNvPr>
          <p:cNvSpPr txBox="1"/>
          <p:nvPr/>
        </p:nvSpPr>
        <p:spPr>
          <a:xfrm>
            <a:off x="8639175" y="1819175"/>
            <a:ext cx="31613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 makes necessary changes and pushes again.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C24DF-CCF4-6C33-53F0-44D28A3C8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63" y="1819175"/>
            <a:ext cx="7954485" cy="3505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3F3401-776B-15B3-6B4C-2DD41C6C08C5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491920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24438-AEDC-8DCC-A216-FE23C839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07" y="1200517"/>
            <a:ext cx="7253921" cy="3262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545EFA-7E8A-685F-C153-ABC85054A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89" y="1887307"/>
            <a:ext cx="6965416" cy="4606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E9B6C5-D21D-7D2D-10E1-C2BB83E70190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FED6A-C40E-F670-6D75-B4B12FE749AD}"/>
              </a:ext>
            </a:extLst>
          </p:cNvPr>
          <p:cNvSpPr txBox="1"/>
          <p:nvPr/>
        </p:nvSpPr>
        <p:spPr>
          <a:xfrm>
            <a:off x="884550" y="5011152"/>
            <a:ext cx="2309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ask review again. </a:t>
            </a:r>
          </a:p>
        </p:txBody>
      </p:sp>
    </p:spTree>
    <p:extLst>
      <p:ext uri="{BB962C8B-B14F-4D97-AF65-F5344CB8AC3E}">
        <p14:creationId xmlns:p14="http://schemas.microsoft.com/office/powerpoint/2010/main" val="35494528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A97743C-5F10-1835-F956-C3A52EC9F916}"/>
              </a:ext>
            </a:extLst>
          </p:cNvPr>
          <p:cNvSpPr txBox="1"/>
          <p:nvPr/>
        </p:nvSpPr>
        <p:spPr>
          <a:xfrm>
            <a:off x="9545664" y="2381874"/>
            <a:ext cx="230996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sees </a:t>
            </a:r>
            <a:r>
              <a:rPr lang="en-US" sz="2000" b="1" dirty="0">
                <a:solidFill>
                  <a:srgbClr val="FFFF00"/>
                </a:solidFill>
              </a:rPr>
              <a:t>AMY’s</a:t>
            </a:r>
            <a:r>
              <a:rPr lang="en-US" dirty="0"/>
              <a:t> review request.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5D40D-3137-A8D8-8FD8-75ECF71E2570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JOHN</a:t>
            </a:r>
            <a:r>
              <a:rPr lang="en-US" sz="3200" b="1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FB97D4-0EBC-7D54-3057-26A29FB26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72" y="1342425"/>
            <a:ext cx="8416570" cy="52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1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4F3B8F-6AAB-04C8-4F70-530BD0C7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759" y="2013735"/>
            <a:ext cx="7347441" cy="46053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D820A3-3A81-48FB-BC98-2E6C15D8B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4" y="1318550"/>
            <a:ext cx="6508574" cy="3285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53997B-C71F-AE35-8619-F03059B0D03C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JOHN</a:t>
            </a:r>
            <a:r>
              <a:rPr lang="en-US" sz="3200" b="1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06A9F1-1F4C-5EC3-98C7-29423A14BB7D}"/>
              </a:ext>
            </a:extLst>
          </p:cNvPr>
          <p:cNvSpPr txBox="1"/>
          <p:nvPr/>
        </p:nvSpPr>
        <p:spPr>
          <a:xfrm>
            <a:off x="7058497" y="1191516"/>
            <a:ext cx="396567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JOHN</a:t>
            </a:r>
            <a:r>
              <a:rPr lang="en-US" dirty="0"/>
              <a:t> approves </a:t>
            </a:r>
            <a:r>
              <a:rPr lang="en-US" sz="2000" b="1" dirty="0">
                <a:solidFill>
                  <a:srgbClr val="FFFF00"/>
                </a:solidFill>
              </a:rPr>
              <a:t>AMY’s</a:t>
            </a:r>
            <a:r>
              <a:rPr lang="en-US" dirty="0"/>
              <a:t> review request. </a:t>
            </a:r>
          </a:p>
        </p:txBody>
      </p:sp>
    </p:spTree>
    <p:extLst>
      <p:ext uri="{BB962C8B-B14F-4D97-AF65-F5344CB8AC3E}">
        <p14:creationId xmlns:p14="http://schemas.microsoft.com/office/powerpoint/2010/main" val="42729779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AA04F-91E6-2EDD-DD5E-DBCAE68F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073" y="1159087"/>
            <a:ext cx="9347181" cy="52316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43AFE-3109-3104-089A-343141BD457E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JOHN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103648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730A19-68CB-5488-7C8F-B9A01113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235659"/>
            <a:ext cx="9513870" cy="46577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DD59F7-C9A1-8230-4DC5-20A4ABE7AB3E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B678F0-7DA2-2053-F1C9-B669E37B23C6}"/>
              </a:ext>
            </a:extLst>
          </p:cNvPr>
          <p:cNvSpPr txBox="1"/>
          <p:nvPr/>
        </p:nvSpPr>
        <p:spPr>
          <a:xfrm>
            <a:off x="4387215" y="463924"/>
            <a:ext cx="5085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AMY</a:t>
            </a:r>
            <a:r>
              <a:rPr lang="en-US" dirty="0"/>
              <a:t> confirms </a:t>
            </a:r>
            <a:r>
              <a:rPr lang="en-US" sz="2000" b="1" dirty="0">
                <a:solidFill>
                  <a:srgbClr val="FFFF00"/>
                </a:solidFill>
              </a:rPr>
              <a:t>JOHN’s</a:t>
            </a:r>
            <a:r>
              <a:rPr lang="en-US" dirty="0"/>
              <a:t> approval.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A77F6-9D63-3505-3CE2-49DB5DFC1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759" y="4974653"/>
            <a:ext cx="3648584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129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6EA496-D6C1-6B16-A723-DC7140D27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12" y="1196053"/>
            <a:ext cx="8765700" cy="53383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FE9472-9752-6BC2-3C6F-E1FD4E4CB802}"/>
              </a:ext>
            </a:extLst>
          </p:cNvPr>
          <p:cNvSpPr txBox="1"/>
          <p:nvPr/>
        </p:nvSpPr>
        <p:spPr>
          <a:xfrm>
            <a:off x="699172" y="46163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3830A1-9C46-E62D-7053-D94DA0978390}"/>
              </a:ext>
            </a:extLst>
          </p:cNvPr>
          <p:cNvSpPr txBox="1"/>
          <p:nvPr/>
        </p:nvSpPr>
        <p:spPr>
          <a:xfrm>
            <a:off x="3357081" y="272723"/>
            <a:ext cx="663967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Once the review process is done, </a:t>
            </a:r>
            <a:r>
              <a:rPr lang="en-US" sz="2000" b="1" dirty="0">
                <a:solidFill>
                  <a:srgbClr val="FFFF00"/>
                </a:solidFill>
              </a:rPr>
              <a:t>AMY</a:t>
            </a:r>
            <a:r>
              <a:rPr lang="en-US" dirty="0"/>
              <a:t> creates “Merge pull request”. </a:t>
            </a:r>
          </a:p>
        </p:txBody>
      </p:sp>
    </p:spTree>
    <p:extLst>
      <p:ext uri="{BB962C8B-B14F-4D97-AF65-F5344CB8AC3E}">
        <p14:creationId xmlns:p14="http://schemas.microsoft.com/office/powerpoint/2010/main" val="169375897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5813C7-B92C-37F4-6747-AF3E90CD3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71" y="1455877"/>
            <a:ext cx="8516539" cy="2343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BE070-D69B-A8F3-CD41-8D4456D11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107" y="2380940"/>
            <a:ext cx="9231013" cy="3029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697E28-0D92-F368-80DD-7D76517D5370}"/>
              </a:ext>
            </a:extLst>
          </p:cNvPr>
          <p:cNvSpPr txBox="1"/>
          <p:nvPr/>
        </p:nvSpPr>
        <p:spPr>
          <a:xfrm>
            <a:off x="647801" y="58492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EDD69-945A-D69E-975E-EA3AE615FB7C}"/>
              </a:ext>
            </a:extLst>
          </p:cNvPr>
          <p:cNvSpPr txBox="1"/>
          <p:nvPr/>
        </p:nvSpPr>
        <p:spPr>
          <a:xfrm>
            <a:off x="3346806" y="716984"/>
            <a:ext cx="663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Merge pull request is successfully done. </a:t>
            </a:r>
          </a:p>
        </p:txBody>
      </p:sp>
    </p:spTree>
    <p:extLst>
      <p:ext uri="{BB962C8B-B14F-4D97-AF65-F5344CB8AC3E}">
        <p14:creationId xmlns:p14="http://schemas.microsoft.com/office/powerpoint/2010/main" val="37662516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6697E28-0D92-F368-80DD-7D76517D5370}"/>
              </a:ext>
            </a:extLst>
          </p:cNvPr>
          <p:cNvSpPr txBox="1"/>
          <p:nvPr/>
        </p:nvSpPr>
        <p:spPr>
          <a:xfrm>
            <a:off x="647801" y="58492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EDD69-945A-D69E-975E-EA3AE615FB7C}"/>
              </a:ext>
            </a:extLst>
          </p:cNvPr>
          <p:cNvSpPr txBox="1"/>
          <p:nvPr/>
        </p:nvSpPr>
        <p:spPr>
          <a:xfrm>
            <a:off x="3274887" y="1169695"/>
            <a:ext cx="6639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And delete the branch.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41D84-3E73-0791-EF3B-E9ABB52C0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370" y="2185814"/>
            <a:ext cx="9373908" cy="248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013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A3625A-93F5-96AC-FB83-4034B9E04B8B}"/>
              </a:ext>
            </a:extLst>
          </p:cNvPr>
          <p:cNvSpPr txBox="1"/>
          <p:nvPr/>
        </p:nvSpPr>
        <p:spPr>
          <a:xfrm>
            <a:off x="8826366" y="1626669"/>
            <a:ext cx="282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solidFill>
                  <a:srgbClr val="FFFF00"/>
                </a:solidFill>
              </a:rPr>
              <a:t>AMY</a:t>
            </a:r>
            <a:r>
              <a:rPr lang="en-US" dirty="0"/>
              <a:t>’s computer,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42689-40FD-0FB4-4474-8CA0A0236191}"/>
              </a:ext>
            </a:extLst>
          </p:cNvPr>
          <p:cNvSpPr txBox="1"/>
          <p:nvPr/>
        </p:nvSpPr>
        <p:spPr>
          <a:xfrm>
            <a:off x="8826366" y="2300801"/>
            <a:ext cx="28298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the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see the feature branch was successfully merged to main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longer need the feature branch. So, delete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B55F1-ADE9-ED6B-1DB6-24FCF082C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4" y="1285806"/>
            <a:ext cx="8504516" cy="4878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09E2C-C65E-711D-0189-8F9AE084E4A9}"/>
              </a:ext>
            </a:extLst>
          </p:cNvPr>
          <p:cNvSpPr txBox="1"/>
          <p:nvPr/>
        </p:nvSpPr>
        <p:spPr>
          <a:xfrm>
            <a:off x="647801" y="584920"/>
            <a:ext cx="6094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00"/>
                </a:solidFill>
              </a:rPr>
              <a:t>AMY</a:t>
            </a:r>
            <a:r>
              <a:rPr lang="en-US" sz="32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755284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931</TotalTime>
  <Words>1971</Words>
  <Application>Microsoft Office PowerPoint</Application>
  <PresentationFormat>Widescreen</PresentationFormat>
  <Paragraphs>251</Paragraphs>
  <Slides>113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7" baseType="lpstr">
      <vt:lpstr>Arial</vt:lpstr>
      <vt:lpstr>Century Gothic</vt:lpstr>
      <vt:lpstr>Wingdings 3</vt:lpstr>
      <vt:lpstr>Ion</vt:lpstr>
      <vt:lpstr>Collaboration</vt:lpstr>
      <vt:lpstr>Content</vt:lpstr>
      <vt:lpstr>Workflows</vt:lpstr>
      <vt:lpstr>Real-World Scenario</vt:lpstr>
      <vt:lpstr>PowerPoint Presentation</vt:lpstr>
      <vt:lpstr>JOHN: Creating a GitHub Repository (myungjae-kwak)</vt:lpstr>
      <vt:lpstr>JOHN : Creating a GitHub Repository</vt:lpstr>
      <vt:lpstr>PowerPoint Presentation</vt:lpstr>
      <vt:lpstr>PowerPoint Presentation</vt:lpstr>
      <vt:lpstr>PowerPoint Presentation</vt:lpstr>
      <vt:lpstr>JOHN: Adding Collaborators (AMY, mkwak718)</vt:lpstr>
      <vt:lpstr>PowerPoint Presentation</vt:lpstr>
      <vt:lpstr>AMY: Accept the invitation</vt:lpstr>
      <vt:lpstr>AMY: Accept the invitation</vt:lpstr>
      <vt:lpstr>PowerPoint Presentation</vt:lpstr>
      <vt:lpstr>PowerPoint Presentation</vt:lpstr>
      <vt:lpstr>JOHN &amp; AMY: Creating a SSH Key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JOHN : Cloning a Repository</vt:lpstr>
      <vt:lpstr>PowerPoint Presentation</vt:lpstr>
      <vt:lpstr>JOHN : Cloning a Repository</vt:lpstr>
      <vt:lpstr>PowerPoint Presentation</vt:lpstr>
      <vt:lpstr>PowerPoint Presentation</vt:lpstr>
      <vt:lpstr>Fetching (as JOHN)</vt:lpstr>
      <vt:lpstr>PowerPoint Presentation</vt:lpstr>
      <vt:lpstr>PowerPoint Presentation</vt:lpstr>
      <vt:lpstr>PowerPoint Presentation</vt:lpstr>
      <vt:lpstr>PowerPoint Presentation</vt:lpstr>
      <vt:lpstr>Pulling = Fetch + Merge (as JOHN)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JOHN: Rebasing</vt:lpstr>
      <vt:lpstr>PowerPoint Presentation</vt:lpstr>
      <vt:lpstr>JOHN: Pushing</vt:lpstr>
      <vt:lpstr>PowerPoint Presentation</vt:lpstr>
      <vt:lpstr>PowerPoint Presentation</vt:lpstr>
      <vt:lpstr>Push can be rejected</vt:lpstr>
      <vt:lpstr>In that case, </vt:lpstr>
      <vt:lpstr>JOHN: Sharing Tags</vt:lpstr>
      <vt:lpstr>PowerPoint Presentation</vt:lpstr>
      <vt:lpstr>JOHN: Releases</vt:lpstr>
      <vt:lpstr>PowerPoint Presentation</vt:lpstr>
      <vt:lpstr>PowerPoint Presentation</vt:lpstr>
      <vt:lpstr>PowerPoint Presentation</vt:lpstr>
      <vt:lpstr>JOHN: Sharing Branches</vt:lpstr>
      <vt:lpstr>PowerPoint Presentation</vt:lpstr>
      <vt:lpstr>PowerPoint Presentation</vt:lpstr>
      <vt:lpstr>PowerPoint Presentation</vt:lpstr>
      <vt:lpstr>JOHN: Can delete remote branches</vt:lpstr>
      <vt:lpstr>PowerPoint Presentation</vt:lpstr>
      <vt:lpstr>PowerPoint Presentation</vt:lpstr>
      <vt:lpstr>Collaboration Workflow (JOHN &amp; AMY)</vt:lpstr>
      <vt:lpstr>PowerPoint Presentation</vt:lpstr>
      <vt:lpstr>PowerPoint Presentation</vt:lpstr>
      <vt:lpstr>PowerPoint Presentation</vt:lpstr>
      <vt:lpstr>AMY:</vt:lpstr>
      <vt:lpstr>AMY:</vt:lpstr>
      <vt:lpstr>PowerPoint Presentation</vt:lpstr>
      <vt:lpstr>PowerPoint Presentation</vt:lpstr>
      <vt:lpstr>PowerPoint Presentation</vt:lpstr>
      <vt:lpstr>JOHN: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AMY: Pull Requests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AMY: Resolving Conflicts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Exercises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Collaboration</dc:title>
  <dc:creator>Kwak, Myungjae</dc:creator>
  <cp:lastModifiedBy>Myungjae Kwak</cp:lastModifiedBy>
  <cp:revision>12</cp:revision>
  <dcterms:created xsi:type="dcterms:W3CDTF">2024-07-21T15:31:54Z</dcterms:created>
  <dcterms:modified xsi:type="dcterms:W3CDTF">2024-08-25T02:27:47Z</dcterms:modified>
</cp:coreProperties>
</file>